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4" r:id="rId4"/>
    <p:sldId id="265" r:id="rId5"/>
    <p:sldId id="266" r:id="rId6"/>
    <p:sldId id="258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sz="1800" dirty="0" err="1"/>
              <a:t>Number</a:t>
            </a:r>
            <a:r>
              <a:rPr lang="lv-LV" sz="1800" dirty="0"/>
              <a:t> </a:t>
            </a:r>
            <a:r>
              <a:rPr lang="lv-LV" sz="1800" dirty="0" err="1"/>
              <a:t>of</a:t>
            </a:r>
            <a:r>
              <a:rPr lang="lv-LV" sz="1800" dirty="0"/>
              <a:t> </a:t>
            </a:r>
            <a:r>
              <a:rPr lang="lv-LV" sz="1800" dirty="0" err="1"/>
              <a:t>participants</a:t>
            </a:r>
            <a:r>
              <a:rPr lang="lv-LV" sz="1800" baseline="0" dirty="0"/>
              <a:t> </a:t>
            </a:r>
            <a:r>
              <a:rPr lang="lv-LV" sz="1800" baseline="0" dirty="0" err="1"/>
              <a:t>in</a:t>
            </a:r>
            <a:r>
              <a:rPr lang="lv-LV" sz="1800" baseline="0" dirty="0"/>
              <a:t> </a:t>
            </a:r>
            <a:r>
              <a:rPr lang="lv-LV" sz="1800" baseline="0" dirty="0" err="1"/>
              <a:t>Latvian</a:t>
            </a:r>
            <a:r>
              <a:rPr lang="lv-LV" sz="1800" baseline="0" dirty="0"/>
              <a:t> </a:t>
            </a:r>
            <a:r>
              <a:rPr lang="lv-LV" sz="1800" baseline="0" dirty="0" err="1" smtClean="0"/>
              <a:t>Championships</a:t>
            </a:r>
            <a:r>
              <a:rPr lang="lv-LV" sz="1800" baseline="0" dirty="0" smtClean="0"/>
              <a:t> </a:t>
            </a:r>
            <a:r>
              <a:rPr lang="lv-LV" sz="1800" baseline="0" dirty="0" err="1" smtClean="0"/>
              <a:t>Cross</a:t>
            </a:r>
            <a:r>
              <a:rPr lang="lv-LV" sz="1800" baseline="0" dirty="0" smtClean="0"/>
              <a:t> </a:t>
            </a:r>
            <a:r>
              <a:rPr lang="lv-LV" sz="1800" baseline="0" dirty="0" err="1" smtClean="0"/>
              <a:t>Country</a:t>
            </a:r>
            <a:r>
              <a:rPr lang="lv-LV" sz="1800" baseline="0" dirty="0" smtClean="0"/>
              <a:t> </a:t>
            </a:r>
            <a:r>
              <a:rPr lang="lv-LV" sz="1800" baseline="0" dirty="0" err="1" smtClean="0"/>
              <a:t>Skiing</a:t>
            </a:r>
            <a:r>
              <a:rPr lang="lv-LV" sz="1800" baseline="0" dirty="0"/>
              <a:t/>
            </a:r>
            <a:br>
              <a:rPr lang="lv-LV" sz="1800" baseline="0" dirty="0"/>
            </a:br>
            <a:r>
              <a:rPr lang="lv-LV" sz="1800" baseline="0" dirty="0"/>
              <a:t>2010-2015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Sheet1!$A$2:$B$2</c:f>
              <c:strCache>
                <c:ptCount val="2"/>
                <c:pt idx="0">
                  <c:v>Men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Sheet1!$C$1:$G$1</c:f>
              <c:strCache>
                <c:ptCount val="5"/>
                <c:pt idx="0">
                  <c:v>2010/2011</c:v>
                </c:pt>
                <c:pt idx="1">
                  <c:v>2011/2012</c:v>
                </c:pt>
                <c:pt idx="2">
                  <c:v>2012/2013</c:v>
                </c:pt>
                <c:pt idx="3">
                  <c:v>2013/2014</c:v>
                </c:pt>
                <c:pt idx="4">
                  <c:v>2014/2015</c:v>
                </c:pt>
              </c:strCache>
            </c:strRef>
          </c:cat>
          <c:val>
            <c:numRef>
              <c:f>Sheet1!$C$2:$G$2</c:f>
            </c:numRef>
          </c:val>
        </c:ser>
        <c:ser>
          <c:idx val="1"/>
          <c:order val="1"/>
          <c:tx>
            <c:strRef>
              <c:f>Sheet1!$A$3:$B$3</c:f>
              <c:strCache>
                <c:ptCount val="2"/>
                <c:pt idx="0">
                  <c:v>Women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Sheet1!$C$1:$G$1</c:f>
              <c:strCache>
                <c:ptCount val="5"/>
                <c:pt idx="0">
                  <c:v>2010/2011</c:v>
                </c:pt>
                <c:pt idx="1">
                  <c:v>2011/2012</c:v>
                </c:pt>
                <c:pt idx="2">
                  <c:v>2012/2013</c:v>
                </c:pt>
                <c:pt idx="3">
                  <c:v>2013/2014</c:v>
                </c:pt>
                <c:pt idx="4">
                  <c:v>2014/2015</c:v>
                </c:pt>
              </c:strCache>
            </c:strRef>
          </c:cat>
          <c:val>
            <c:numRef>
              <c:f>Sheet1!$C$3:$G$3</c:f>
            </c:numRef>
          </c:val>
        </c:ser>
        <c:ser>
          <c:idx val="2"/>
          <c:order val="2"/>
          <c:tx>
            <c:strRef>
              <c:f>Sheet1!$A$4:$B$4</c:f>
              <c:strCache>
                <c:ptCount val="2"/>
                <c:pt idx="0">
                  <c:v>Men/Women total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Sheet1!$C$1:$G$1</c:f>
              <c:strCache>
                <c:ptCount val="5"/>
                <c:pt idx="0">
                  <c:v>2010/2011</c:v>
                </c:pt>
                <c:pt idx="1">
                  <c:v>2011/2012</c:v>
                </c:pt>
                <c:pt idx="2">
                  <c:v>2012/2013</c:v>
                </c:pt>
                <c:pt idx="3">
                  <c:v>2013/2014</c:v>
                </c:pt>
                <c:pt idx="4">
                  <c:v>2014/2015</c:v>
                </c:pt>
              </c:strCache>
            </c:strRef>
          </c:cat>
          <c:val>
            <c:numRef>
              <c:f>Sheet1!$C$4:$G$4</c:f>
              <c:numCache>
                <c:formatCode>General</c:formatCode>
                <c:ptCount val="5"/>
                <c:pt idx="0">
                  <c:v>42</c:v>
                </c:pt>
                <c:pt idx="1">
                  <c:v>62</c:v>
                </c:pt>
                <c:pt idx="2">
                  <c:v>59</c:v>
                </c:pt>
                <c:pt idx="3">
                  <c:v>97</c:v>
                </c:pt>
                <c:pt idx="4">
                  <c:v>41</c:v>
                </c:pt>
              </c:numCache>
            </c:numRef>
          </c:val>
        </c:ser>
        <c:ser>
          <c:idx val="3"/>
          <c:order val="3"/>
          <c:tx>
            <c:strRef>
              <c:f>Sheet1!$A$5:$B$5</c:f>
              <c:strCache>
                <c:ptCount val="2"/>
                <c:pt idx="0">
                  <c:v>Boys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Sheet1!$C$1:$G$1</c:f>
              <c:strCache>
                <c:ptCount val="5"/>
                <c:pt idx="0">
                  <c:v>2010/2011</c:v>
                </c:pt>
                <c:pt idx="1">
                  <c:v>2011/2012</c:v>
                </c:pt>
                <c:pt idx="2">
                  <c:v>2012/2013</c:v>
                </c:pt>
                <c:pt idx="3">
                  <c:v>2013/2014</c:v>
                </c:pt>
                <c:pt idx="4">
                  <c:v>2014/2015</c:v>
                </c:pt>
              </c:strCache>
            </c:strRef>
          </c:cat>
          <c:val>
            <c:numRef>
              <c:f>Sheet1!$C$5:$G$5</c:f>
            </c:numRef>
          </c:val>
        </c:ser>
        <c:ser>
          <c:idx val="4"/>
          <c:order val="4"/>
          <c:tx>
            <c:strRef>
              <c:f>Sheet1!$A$6:$B$6</c:f>
              <c:strCache>
                <c:ptCount val="2"/>
                <c:pt idx="0">
                  <c:v>Girls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Sheet1!$C$1:$G$1</c:f>
              <c:strCache>
                <c:ptCount val="5"/>
                <c:pt idx="0">
                  <c:v>2010/2011</c:v>
                </c:pt>
                <c:pt idx="1">
                  <c:v>2011/2012</c:v>
                </c:pt>
                <c:pt idx="2">
                  <c:v>2012/2013</c:v>
                </c:pt>
                <c:pt idx="3">
                  <c:v>2013/2014</c:v>
                </c:pt>
                <c:pt idx="4">
                  <c:v>2014/2015</c:v>
                </c:pt>
              </c:strCache>
            </c:strRef>
          </c:cat>
          <c:val>
            <c:numRef>
              <c:f>Sheet1!$C$6:$G$6</c:f>
            </c:numRef>
          </c:val>
        </c:ser>
        <c:ser>
          <c:idx val="5"/>
          <c:order val="5"/>
          <c:tx>
            <c:strRef>
              <c:f>Sheet1!$A$7:$B$7</c:f>
              <c:strCache>
                <c:ptCount val="2"/>
                <c:pt idx="0">
                  <c:v>Boys/Girls total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Sheet1!$C$1:$G$1</c:f>
              <c:strCache>
                <c:ptCount val="5"/>
                <c:pt idx="0">
                  <c:v>2010/2011</c:v>
                </c:pt>
                <c:pt idx="1">
                  <c:v>2011/2012</c:v>
                </c:pt>
                <c:pt idx="2">
                  <c:v>2012/2013</c:v>
                </c:pt>
                <c:pt idx="3">
                  <c:v>2013/2014</c:v>
                </c:pt>
                <c:pt idx="4">
                  <c:v>2014/2015</c:v>
                </c:pt>
              </c:strCache>
            </c:strRef>
          </c:cat>
          <c:val>
            <c:numRef>
              <c:f>Sheet1!$C$7:$G$7</c:f>
              <c:numCache>
                <c:formatCode>General</c:formatCode>
                <c:ptCount val="5"/>
                <c:pt idx="0">
                  <c:v>130</c:v>
                </c:pt>
                <c:pt idx="1">
                  <c:v>116</c:v>
                </c:pt>
                <c:pt idx="2">
                  <c:v>121</c:v>
                </c:pt>
                <c:pt idx="3">
                  <c:v>178</c:v>
                </c:pt>
                <c:pt idx="4">
                  <c:v>217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0662808"/>
        <c:axId val="220660064"/>
      </c:barChart>
      <c:catAx>
        <c:axId val="220662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0660064"/>
        <c:crosses val="autoZero"/>
        <c:auto val="1"/>
        <c:lblAlgn val="ctr"/>
        <c:lblOffset val="100"/>
        <c:noMultiLvlLbl val="0"/>
      </c:catAx>
      <c:valAx>
        <c:axId val="220660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0662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172272041403068"/>
          <c:y val="0.94439560127320432"/>
          <c:w val="0.37664429821769302"/>
          <c:h val="4.30164066800277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1C26B-23B9-4376-85E2-CB5CB193D241}" type="datetimeFigureOut">
              <a:rPr lang="lv-LV" smtClean="0"/>
              <a:t>11.05.2015.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7F0B0-6904-49B3-94C4-6B356313A9CC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1C26B-23B9-4376-85E2-CB5CB193D241}" type="datetimeFigureOut">
              <a:rPr lang="lv-LV" smtClean="0"/>
              <a:t>11.05.2015.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7F0B0-6904-49B3-94C4-6B356313A9CC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1C26B-23B9-4376-85E2-CB5CB193D241}" type="datetimeFigureOut">
              <a:rPr lang="lv-LV" smtClean="0"/>
              <a:t>11.05.2015.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7F0B0-6904-49B3-94C4-6B356313A9CC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1C26B-23B9-4376-85E2-CB5CB193D241}" type="datetimeFigureOut">
              <a:rPr lang="lv-LV" smtClean="0"/>
              <a:t>11.05.2015.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7F0B0-6904-49B3-94C4-6B356313A9CC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1C26B-23B9-4376-85E2-CB5CB193D241}" type="datetimeFigureOut">
              <a:rPr lang="lv-LV" smtClean="0"/>
              <a:t>11.05.2015.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7F0B0-6904-49B3-94C4-6B356313A9CC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1C26B-23B9-4376-85E2-CB5CB193D241}" type="datetimeFigureOut">
              <a:rPr lang="lv-LV" smtClean="0"/>
              <a:t>11.05.2015.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7F0B0-6904-49B3-94C4-6B356313A9CC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1C26B-23B9-4376-85E2-CB5CB193D241}" type="datetimeFigureOut">
              <a:rPr lang="lv-LV" smtClean="0"/>
              <a:t>11.05.2015.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7F0B0-6904-49B3-94C4-6B356313A9CC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1C26B-23B9-4376-85E2-CB5CB193D241}" type="datetimeFigureOut">
              <a:rPr lang="lv-LV" smtClean="0"/>
              <a:t>11.05.2015.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7F0B0-6904-49B3-94C4-6B356313A9CC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1C26B-23B9-4376-85E2-CB5CB193D241}" type="datetimeFigureOut">
              <a:rPr lang="lv-LV" smtClean="0"/>
              <a:t>11.05.2015.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7F0B0-6904-49B3-94C4-6B356313A9CC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1C26B-23B9-4376-85E2-CB5CB193D241}" type="datetimeFigureOut">
              <a:rPr lang="lv-LV" smtClean="0"/>
              <a:t>11.05.2015.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7F0B0-6904-49B3-94C4-6B356313A9CC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1C26B-23B9-4376-85E2-CB5CB193D241}" type="datetimeFigureOut">
              <a:rPr lang="lv-LV" smtClean="0"/>
              <a:t>11.05.2015.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7F0B0-6904-49B3-94C4-6B356313A9CC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1C26B-23B9-4376-85E2-CB5CB193D241}" type="datetimeFigureOut">
              <a:rPr lang="lv-LV" smtClean="0"/>
              <a:t>11.05.2015.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7F0B0-6904-49B3-94C4-6B356313A9CC}" type="slidenum">
              <a:rPr lang="lv-LV" smtClean="0"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643302"/>
            <a:ext cx="7772400" cy="1470025"/>
          </a:xfrm>
        </p:spPr>
        <p:txBody>
          <a:bodyPr>
            <a:normAutofit/>
          </a:bodyPr>
          <a:lstStyle/>
          <a:p>
            <a:r>
              <a:rPr lang="lv-LV" sz="3200" b="1" dirty="0" smtClean="0"/>
              <a:t>NORDIC CROSS COUNTRY CONFERENCE 2015: REPORT OF LATVIA</a:t>
            </a:r>
            <a:endParaRPr lang="lv-LV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792" y="3501008"/>
            <a:ext cx="3528393" cy="2482482"/>
          </a:xfrm>
        </p:spPr>
        <p:txBody>
          <a:bodyPr>
            <a:normAutofit fontScale="62500" lnSpcReduction="20000"/>
          </a:bodyPr>
          <a:lstStyle/>
          <a:p>
            <a:r>
              <a:rPr lang="lv-LV" sz="4000" dirty="0" err="1" smtClean="0">
                <a:solidFill>
                  <a:schemeClr val="tx1"/>
                </a:solidFill>
              </a:rPr>
              <a:t>prepared</a:t>
            </a:r>
            <a:r>
              <a:rPr lang="lv-LV" sz="4000" dirty="0" smtClean="0">
                <a:solidFill>
                  <a:schemeClr val="tx1"/>
                </a:solidFill>
              </a:rPr>
              <a:t> </a:t>
            </a:r>
            <a:r>
              <a:rPr lang="lv-LV" sz="4000" dirty="0" err="1" smtClean="0">
                <a:solidFill>
                  <a:schemeClr val="tx1"/>
                </a:solidFill>
              </a:rPr>
              <a:t>with</a:t>
            </a:r>
            <a:r>
              <a:rPr lang="lv-LV" sz="4000" dirty="0" smtClean="0">
                <a:solidFill>
                  <a:schemeClr val="tx1"/>
                </a:solidFill>
              </a:rPr>
              <a:t> </a:t>
            </a:r>
            <a:r>
              <a:rPr lang="lv-LV" sz="4000" dirty="0" err="1" smtClean="0">
                <a:solidFill>
                  <a:schemeClr val="tx1"/>
                </a:solidFill>
              </a:rPr>
              <a:t>assistance</a:t>
            </a:r>
            <a:r>
              <a:rPr lang="lv-LV" sz="4000" dirty="0" smtClean="0">
                <a:solidFill>
                  <a:schemeClr val="tx1"/>
                </a:solidFill>
              </a:rPr>
              <a:t> </a:t>
            </a:r>
            <a:r>
              <a:rPr lang="lv-LV" sz="4000" dirty="0" err="1" smtClean="0">
                <a:solidFill>
                  <a:schemeClr val="tx1"/>
                </a:solidFill>
              </a:rPr>
              <a:t>of</a:t>
            </a:r>
            <a:r>
              <a:rPr lang="lv-LV" sz="4000" dirty="0" smtClean="0">
                <a:solidFill>
                  <a:schemeClr val="tx1"/>
                </a:solidFill>
              </a:rPr>
              <a:t> </a:t>
            </a:r>
            <a:r>
              <a:rPr lang="lv-LV" sz="4000" dirty="0" err="1" smtClean="0">
                <a:solidFill>
                  <a:schemeClr val="tx1"/>
                </a:solidFill>
              </a:rPr>
              <a:t>Janis</a:t>
            </a:r>
            <a:r>
              <a:rPr lang="lv-LV" sz="4000" dirty="0" smtClean="0">
                <a:solidFill>
                  <a:schemeClr val="tx1"/>
                </a:solidFill>
              </a:rPr>
              <a:t> </a:t>
            </a:r>
            <a:r>
              <a:rPr lang="lv-LV" sz="4000" dirty="0" err="1">
                <a:solidFill>
                  <a:schemeClr val="tx1"/>
                </a:solidFill>
              </a:rPr>
              <a:t>Puida</a:t>
            </a:r>
            <a:endParaRPr lang="lv-LV" sz="4000" dirty="0">
              <a:solidFill>
                <a:schemeClr val="tx1"/>
              </a:solidFill>
            </a:endParaRPr>
          </a:p>
          <a:p>
            <a:pPr algn="r"/>
            <a:endParaRPr lang="lv-LV" sz="2800" u="sng" dirty="0" smtClean="0">
              <a:solidFill>
                <a:schemeClr val="tx1"/>
              </a:solidFill>
            </a:endParaRPr>
          </a:p>
          <a:p>
            <a:endParaRPr lang="lv-LV" dirty="0">
              <a:solidFill>
                <a:schemeClr val="tx1"/>
              </a:solidFill>
            </a:endParaRPr>
          </a:p>
          <a:p>
            <a:endParaRPr lang="lv-LV" sz="2000" dirty="0" smtClean="0">
              <a:solidFill>
                <a:schemeClr val="tx1"/>
              </a:solidFill>
            </a:endParaRPr>
          </a:p>
          <a:p>
            <a:endParaRPr lang="lv-LV" sz="2000" dirty="0" smtClean="0">
              <a:solidFill>
                <a:schemeClr val="tx1"/>
              </a:solidFill>
            </a:endParaRPr>
          </a:p>
          <a:p>
            <a:endParaRPr lang="lv-LV" sz="2000" dirty="0">
              <a:solidFill>
                <a:schemeClr val="tx1"/>
              </a:solidFill>
            </a:endParaRPr>
          </a:p>
          <a:p>
            <a:r>
              <a:rPr lang="lv-LV" sz="2000" dirty="0" smtClean="0">
                <a:solidFill>
                  <a:schemeClr val="tx1"/>
                </a:solidFill>
              </a:rPr>
              <a:t>MAY 11TH-12TH, OSLO (NOR)</a:t>
            </a:r>
            <a:endParaRPr lang="lv-LV" sz="2000" dirty="0">
              <a:solidFill>
                <a:schemeClr val="tx1"/>
              </a:solidFill>
            </a:endParaRPr>
          </a:p>
        </p:txBody>
      </p:sp>
      <p:pic>
        <p:nvPicPr>
          <p:cNvPr id="4" name="Picture 3" descr="LSS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6296" y="0"/>
            <a:ext cx="1907704" cy="15261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22815" t="12839" r="19417" b="14268"/>
          <a:stretch/>
        </p:blipFill>
        <p:spPr>
          <a:xfrm>
            <a:off x="6406412" y="3459629"/>
            <a:ext cx="1659767" cy="24896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9134" y="4989417"/>
            <a:ext cx="6120680" cy="1319903"/>
          </a:xfrm>
        </p:spPr>
        <p:txBody>
          <a:bodyPr>
            <a:normAutofit fontScale="90000"/>
          </a:bodyPr>
          <a:lstStyle/>
          <a:p>
            <a:r>
              <a:rPr lang="lv-LV" sz="3200" b="1" dirty="0" smtClean="0"/>
              <a:t>THANK YOU &amp; WISH YOU PRODUCTIVE TRAINNING IN SUMMER!</a:t>
            </a:r>
            <a:endParaRPr lang="lv-LV" sz="3200" b="1" dirty="0"/>
          </a:p>
        </p:txBody>
      </p:sp>
      <p:pic>
        <p:nvPicPr>
          <p:cNvPr id="4" name="Picture 3" descr="LSS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6296" y="0"/>
            <a:ext cx="1907704" cy="1526163"/>
          </a:xfrm>
          <a:prstGeom prst="rect">
            <a:avLst/>
          </a:prstGeom>
        </p:spPr>
      </p:pic>
      <p:pic>
        <p:nvPicPr>
          <p:cNvPr id="6" name="Picture 5" descr="infoski 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48264" y="6309320"/>
            <a:ext cx="1943100" cy="2762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51520" y="6381328"/>
            <a:ext cx="6552728" cy="1440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lv-LV" sz="300" dirty="0"/>
          </a:p>
        </p:txBody>
      </p:sp>
      <p:sp>
        <p:nvSpPr>
          <p:cNvPr id="8" name="TextBox 7"/>
          <p:cNvSpPr txBox="1"/>
          <p:nvPr/>
        </p:nvSpPr>
        <p:spPr>
          <a:xfrm>
            <a:off x="251520" y="188640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u="sng" dirty="0" smtClean="0">
                <a:solidFill>
                  <a:schemeClr val="tx1"/>
                </a:solidFill>
              </a:rPr>
              <a:t>NORDIC CROSS COUNTRY CONFERENCE 2015, OSLO</a:t>
            </a:r>
            <a:endParaRPr lang="lv-LV" u="sng" dirty="0">
              <a:solidFill>
                <a:schemeClr val="tx1"/>
              </a:solidFill>
            </a:endParaRPr>
          </a:p>
        </p:txBody>
      </p:sp>
      <p:pic>
        <p:nvPicPr>
          <p:cNvPr id="2054" name="Picture 6" descr="http://www.infoski.lv/files/_mg_0001_d7f2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44723"/>
            <a:ext cx="8280920" cy="414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lv-LV" dirty="0" smtClean="0"/>
              <a:t>2014/2015 SEASON </a:t>
            </a:r>
            <a:br>
              <a:rPr lang="lv-LV" dirty="0" smtClean="0"/>
            </a:br>
            <a:r>
              <a:rPr lang="lv-LV" dirty="0" smtClean="0"/>
              <a:t>IN NATIONAL LEVEL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51520" y="1340768"/>
            <a:ext cx="8507288" cy="4104456"/>
          </a:xfrm>
        </p:spPr>
        <p:txBody>
          <a:bodyPr>
            <a:normAutofit/>
          </a:bodyPr>
          <a:lstStyle/>
          <a:p>
            <a:r>
              <a:rPr lang="lv-LV" sz="2800" dirty="0" err="1" smtClean="0"/>
              <a:t>All</a:t>
            </a:r>
            <a:r>
              <a:rPr lang="lv-LV" sz="2800" dirty="0" smtClean="0"/>
              <a:t> </a:t>
            </a:r>
            <a:r>
              <a:rPr lang="lv-LV" sz="2800" dirty="0" err="1" smtClean="0"/>
              <a:t>in</a:t>
            </a:r>
            <a:r>
              <a:rPr lang="lv-LV" sz="2800" dirty="0" smtClean="0"/>
              <a:t> </a:t>
            </a:r>
            <a:r>
              <a:rPr lang="lv-LV" sz="2800" dirty="0" err="1" smtClean="0"/>
              <a:t>all</a:t>
            </a:r>
            <a:r>
              <a:rPr lang="lv-LV" sz="2800" dirty="0" smtClean="0"/>
              <a:t> 14/15 </a:t>
            </a:r>
            <a:r>
              <a:rPr lang="lv-LV" sz="2800" dirty="0" err="1" smtClean="0"/>
              <a:t>was</a:t>
            </a:r>
            <a:r>
              <a:rPr lang="lv-LV" sz="2800" dirty="0" smtClean="0"/>
              <a:t> a bit </a:t>
            </a:r>
            <a:r>
              <a:rPr lang="lv-LV" sz="2800" dirty="0" err="1" smtClean="0"/>
              <a:t>better</a:t>
            </a:r>
            <a:r>
              <a:rPr lang="lv-LV" sz="2800" dirty="0" smtClean="0"/>
              <a:t> </a:t>
            </a:r>
            <a:r>
              <a:rPr lang="lv-LV" sz="2800" dirty="0" err="1" smtClean="0"/>
              <a:t>than</a:t>
            </a:r>
            <a:r>
              <a:rPr lang="lv-LV" sz="2800" dirty="0" smtClean="0"/>
              <a:t> 13/14 </a:t>
            </a:r>
            <a:r>
              <a:rPr lang="lv-LV" sz="2800" dirty="0" err="1" smtClean="0"/>
              <a:t>in</a:t>
            </a:r>
            <a:r>
              <a:rPr lang="lv-LV" sz="2800" dirty="0" smtClean="0"/>
              <a:t> terms </a:t>
            </a:r>
            <a:r>
              <a:rPr lang="lv-LV" sz="2800" dirty="0" err="1" smtClean="0"/>
              <a:t>of</a:t>
            </a:r>
            <a:r>
              <a:rPr lang="lv-LV" sz="2800" dirty="0" smtClean="0"/>
              <a:t> </a:t>
            </a:r>
            <a:r>
              <a:rPr lang="lv-LV" sz="2800" dirty="0" err="1" smtClean="0"/>
              <a:t>natural</a:t>
            </a:r>
            <a:r>
              <a:rPr lang="lv-LV" sz="2800" dirty="0" smtClean="0"/>
              <a:t> </a:t>
            </a:r>
            <a:r>
              <a:rPr lang="lv-LV" sz="2800" dirty="0" err="1" smtClean="0"/>
              <a:t>snow</a:t>
            </a:r>
            <a:r>
              <a:rPr lang="lv-LV" sz="2800" dirty="0" smtClean="0"/>
              <a:t> </a:t>
            </a:r>
            <a:r>
              <a:rPr lang="lv-LV" sz="2800" dirty="0" err="1" smtClean="0"/>
              <a:t>conditions</a:t>
            </a:r>
            <a:r>
              <a:rPr lang="lv-LV" sz="2800" dirty="0" smtClean="0"/>
              <a:t> = </a:t>
            </a:r>
            <a:r>
              <a:rPr lang="lv-LV" sz="2800" dirty="0" err="1" smtClean="0"/>
              <a:t>more</a:t>
            </a:r>
            <a:r>
              <a:rPr lang="lv-LV" sz="2800" dirty="0" smtClean="0"/>
              <a:t> </a:t>
            </a:r>
            <a:r>
              <a:rPr lang="lv-LV" sz="2800" dirty="0" err="1" smtClean="0"/>
              <a:t>people</a:t>
            </a:r>
            <a:r>
              <a:rPr lang="lv-LV" sz="2800" dirty="0" smtClean="0"/>
              <a:t> </a:t>
            </a:r>
            <a:r>
              <a:rPr lang="lv-LV" sz="2800" dirty="0" err="1" smtClean="0"/>
              <a:t>on</a:t>
            </a:r>
            <a:r>
              <a:rPr lang="lv-LV" sz="2800" dirty="0" smtClean="0"/>
              <a:t> </a:t>
            </a:r>
            <a:r>
              <a:rPr lang="lv-LV" sz="2800" dirty="0" err="1" smtClean="0"/>
              <a:t>skies</a:t>
            </a:r>
            <a:r>
              <a:rPr lang="lv-LV" sz="2800" dirty="0" smtClean="0"/>
              <a:t>!</a:t>
            </a:r>
          </a:p>
          <a:p>
            <a:r>
              <a:rPr lang="lv-LV" sz="2800" dirty="0" smtClean="0"/>
              <a:t>More </a:t>
            </a:r>
            <a:r>
              <a:rPr lang="lv-LV" sz="2800" dirty="0" err="1" smtClean="0"/>
              <a:t>than</a:t>
            </a:r>
            <a:r>
              <a:rPr lang="lv-LV" sz="2800" dirty="0" smtClean="0"/>
              <a:t> 50 </a:t>
            </a:r>
            <a:r>
              <a:rPr lang="lv-LV" sz="2800" dirty="0" err="1" smtClean="0"/>
              <a:t>popular</a:t>
            </a:r>
            <a:r>
              <a:rPr lang="lv-LV" sz="2800" dirty="0" smtClean="0"/>
              <a:t> XC </a:t>
            </a:r>
            <a:r>
              <a:rPr lang="lv-LV" sz="2800" dirty="0" err="1" smtClean="0"/>
              <a:t>races</a:t>
            </a:r>
            <a:r>
              <a:rPr lang="lv-LV" sz="2800" dirty="0" smtClean="0"/>
              <a:t> </a:t>
            </a:r>
            <a:r>
              <a:rPr lang="lv-LV" sz="2800" dirty="0" err="1" smtClean="0"/>
              <a:t>in</a:t>
            </a:r>
            <a:r>
              <a:rPr lang="lv-LV" sz="2800" dirty="0" smtClean="0"/>
              <a:t> Latvia </a:t>
            </a:r>
            <a:r>
              <a:rPr lang="lv-LV" sz="2800" dirty="0" err="1" smtClean="0"/>
              <a:t>ski</a:t>
            </a:r>
            <a:r>
              <a:rPr lang="lv-LV" sz="2800" dirty="0" smtClean="0"/>
              <a:t> </a:t>
            </a:r>
            <a:r>
              <a:rPr lang="lv-LV" sz="2800" dirty="0" err="1" smtClean="0"/>
              <a:t>calendar</a:t>
            </a:r>
            <a:endParaRPr lang="lv-LV" sz="2800" dirty="0" smtClean="0"/>
          </a:p>
          <a:p>
            <a:r>
              <a:rPr lang="lv-LV" sz="2800" dirty="0"/>
              <a:t>3 </a:t>
            </a:r>
            <a:r>
              <a:rPr lang="lv-LV" sz="2800" dirty="0" err="1"/>
              <a:t>stages</a:t>
            </a:r>
            <a:r>
              <a:rPr lang="lv-LV" sz="2800" dirty="0"/>
              <a:t> </a:t>
            </a:r>
            <a:r>
              <a:rPr lang="lv-LV" sz="2800" dirty="0" err="1"/>
              <a:t>of</a:t>
            </a:r>
            <a:r>
              <a:rPr lang="lv-LV" sz="2800" dirty="0"/>
              <a:t> National </a:t>
            </a:r>
            <a:r>
              <a:rPr lang="lv-LV" sz="2800" dirty="0" err="1" smtClean="0"/>
              <a:t>Championships</a:t>
            </a:r>
            <a:r>
              <a:rPr lang="lv-LV" sz="2800" dirty="0" smtClean="0"/>
              <a:t>:</a:t>
            </a:r>
          </a:p>
          <a:p>
            <a:pPr lvl="1"/>
            <a:r>
              <a:rPr lang="lv-LV" dirty="0" smtClean="0"/>
              <a:t>Priekuli</a:t>
            </a:r>
          </a:p>
          <a:p>
            <a:pPr lvl="1"/>
            <a:r>
              <a:rPr lang="lv-LV" dirty="0" smtClean="0"/>
              <a:t>Vietalva</a:t>
            </a:r>
          </a:p>
          <a:p>
            <a:pPr lvl="1"/>
            <a:r>
              <a:rPr lang="lv-LV" dirty="0" smtClean="0"/>
              <a:t>Madona</a:t>
            </a:r>
            <a:endParaRPr lang="lv-LV" dirty="0"/>
          </a:p>
          <a:p>
            <a:endParaRPr lang="en-GB" dirty="0"/>
          </a:p>
        </p:txBody>
      </p:sp>
      <p:pic>
        <p:nvPicPr>
          <p:cNvPr id="8" name="Picture 2" descr="http://www.infoski.lv/files/infoski_cc_lc3_15032015_027_c02b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356992"/>
            <a:ext cx="5065096" cy="3374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794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0898223"/>
              </p:ext>
            </p:extLst>
          </p:nvPr>
        </p:nvGraphicFramePr>
        <p:xfrm>
          <a:off x="467544" y="836712"/>
          <a:ext cx="8363272" cy="4785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177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infoski.lv/files/_mg_0100_cd4b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04" y="3620102"/>
            <a:ext cx="9114047" cy="3230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www.infoski.lv/files/_mg_0102_747f7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511" y="7449"/>
            <a:ext cx="9197023" cy="3922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3857" y="5702191"/>
            <a:ext cx="9164207" cy="1143000"/>
          </a:xfrm>
        </p:spPr>
        <p:txBody>
          <a:bodyPr>
            <a:noAutofit/>
          </a:bodyPr>
          <a:lstStyle/>
          <a:p>
            <a:r>
              <a:rPr lang="lv-LV" sz="3600" dirty="0" smtClean="0">
                <a:solidFill>
                  <a:srgbClr val="0070C0"/>
                </a:solidFill>
              </a:rPr>
              <a:t>1st </a:t>
            </a:r>
            <a:r>
              <a:rPr lang="lv-LV" sz="3600" dirty="0" err="1" smtClean="0">
                <a:solidFill>
                  <a:srgbClr val="0070C0"/>
                </a:solidFill>
              </a:rPr>
              <a:t>time</a:t>
            </a:r>
            <a:r>
              <a:rPr lang="lv-LV" sz="3600" dirty="0" smtClean="0">
                <a:solidFill>
                  <a:srgbClr val="0070C0"/>
                </a:solidFill>
              </a:rPr>
              <a:t> FIS NC </a:t>
            </a:r>
            <a:r>
              <a:rPr lang="lv-LV" sz="3600" dirty="0" err="1" smtClean="0">
                <a:solidFill>
                  <a:srgbClr val="0070C0"/>
                </a:solidFill>
              </a:rPr>
              <a:t>in</a:t>
            </a:r>
            <a:r>
              <a:rPr lang="lv-LV" sz="3600" dirty="0" smtClean="0">
                <a:solidFill>
                  <a:srgbClr val="0070C0"/>
                </a:solidFill>
              </a:rPr>
              <a:t> Vietalva </a:t>
            </a:r>
            <a:r>
              <a:rPr lang="lv-LV" sz="3600" dirty="0" err="1" smtClean="0">
                <a:solidFill>
                  <a:srgbClr val="0070C0"/>
                </a:solidFill>
              </a:rPr>
              <a:t>homologated</a:t>
            </a:r>
            <a:r>
              <a:rPr lang="lv-LV" sz="3600" dirty="0" smtClean="0">
                <a:solidFill>
                  <a:srgbClr val="0070C0"/>
                </a:solidFill>
              </a:rPr>
              <a:t> </a:t>
            </a:r>
            <a:r>
              <a:rPr lang="lv-LV" sz="3600" dirty="0" err="1" smtClean="0">
                <a:solidFill>
                  <a:srgbClr val="0070C0"/>
                </a:solidFill>
              </a:rPr>
              <a:t>courses</a:t>
            </a:r>
            <a:endParaRPr lang="en-GB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02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9632" y="762273"/>
            <a:ext cx="6120680" cy="650503"/>
          </a:xfrm>
        </p:spPr>
        <p:txBody>
          <a:bodyPr>
            <a:normAutofit fontScale="90000"/>
          </a:bodyPr>
          <a:lstStyle/>
          <a:p>
            <a:r>
              <a:rPr lang="lv-LV" sz="3200" b="1" dirty="0" smtClean="0"/>
              <a:t>NATIONAL TEAM SEASON 2014/2015</a:t>
            </a:r>
            <a:endParaRPr lang="lv-LV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1484784"/>
            <a:ext cx="7632848" cy="4608512"/>
          </a:xfrm>
        </p:spPr>
        <p:txBody>
          <a:bodyPr/>
          <a:lstStyle/>
          <a:p>
            <a:pPr marL="722313" indent="-354013" algn="l">
              <a:buFont typeface="Arial" pitchFamily="34" charset="0"/>
              <a:buChar char="•"/>
            </a:pPr>
            <a:r>
              <a:rPr lang="lv-LV" sz="1900" dirty="0" smtClean="0">
                <a:solidFill>
                  <a:schemeClr val="tx1"/>
                </a:solidFill>
              </a:rPr>
              <a:t>4 </a:t>
            </a:r>
            <a:r>
              <a:rPr lang="lv-LV" sz="1900" dirty="0" err="1" smtClean="0">
                <a:solidFill>
                  <a:schemeClr val="tx1"/>
                </a:solidFill>
              </a:rPr>
              <a:t>Men</a:t>
            </a:r>
            <a:r>
              <a:rPr lang="lv-LV" sz="1900" dirty="0" smtClean="0">
                <a:solidFill>
                  <a:schemeClr val="tx1"/>
                </a:solidFill>
              </a:rPr>
              <a:t>, 1 </a:t>
            </a:r>
            <a:r>
              <a:rPr lang="lv-LV" sz="1900" dirty="0" err="1" smtClean="0">
                <a:solidFill>
                  <a:schemeClr val="tx1"/>
                </a:solidFill>
              </a:rPr>
              <a:t>Women</a:t>
            </a:r>
            <a:r>
              <a:rPr lang="lv-LV" sz="1900" dirty="0" smtClean="0">
                <a:solidFill>
                  <a:schemeClr val="tx1"/>
                </a:solidFill>
              </a:rPr>
              <a:t> (</a:t>
            </a:r>
            <a:r>
              <a:rPr lang="lv-LV" sz="1900" dirty="0" err="1" smtClean="0">
                <a:solidFill>
                  <a:schemeClr val="tx1"/>
                </a:solidFill>
              </a:rPr>
              <a:t>at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different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qualification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level</a:t>
            </a:r>
            <a:r>
              <a:rPr lang="lv-LV" sz="1900" dirty="0" smtClean="0">
                <a:solidFill>
                  <a:schemeClr val="tx1"/>
                </a:solidFill>
              </a:rPr>
              <a:t>)</a:t>
            </a:r>
          </a:p>
          <a:p>
            <a:pPr marL="722313" indent="-354013" algn="l">
              <a:buFont typeface="Arial" pitchFamily="34" charset="0"/>
              <a:buChar char="•"/>
            </a:pPr>
            <a:r>
              <a:rPr lang="lv-LV" sz="1900" dirty="0" smtClean="0">
                <a:solidFill>
                  <a:schemeClr val="tx1"/>
                </a:solidFill>
              </a:rPr>
              <a:t>4 </a:t>
            </a:r>
            <a:r>
              <a:rPr lang="lv-LV" sz="1900" dirty="0" err="1" smtClean="0">
                <a:solidFill>
                  <a:schemeClr val="tx1"/>
                </a:solidFill>
              </a:rPr>
              <a:t>Men</a:t>
            </a:r>
            <a:r>
              <a:rPr lang="lv-LV" sz="1900" dirty="0" smtClean="0">
                <a:solidFill>
                  <a:schemeClr val="tx1"/>
                </a:solidFill>
              </a:rPr>
              <a:t>, 4 </a:t>
            </a:r>
            <a:r>
              <a:rPr lang="lv-LV" sz="1900" dirty="0" err="1" smtClean="0">
                <a:solidFill>
                  <a:schemeClr val="tx1"/>
                </a:solidFill>
              </a:rPr>
              <a:t>Women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at</a:t>
            </a:r>
            <a:r>
              <a:rPr lang="lv-LV" sz="1900" dirty="0" smtClean="0">
                <a:solidFill>
                  <a:schemeClr val="tx1"/>
                </a:solidFill>
              </a:rPr>
              <a:t> Junior </a:t>
            </a:r>
            <a:r>
              <a:rPr lang="lv-LV" sz="1900" dirty="0" err="1" smtClean="0">
                <a:solidFill>
                  <a:schemeClr val="tx1"/>
                </a:solidFill>
              </a:rPr>
              <a:t>team</a:t>
            </a:r>
            <a:endParaRPr lang="lv-LV" sz="1900" dirty="0">
              <a:solidFill>
                <a:schemeClr val="tx1"/>
              </a:solidFill>
            </a:endParaRPr>
          </a:p>
          <a:p>
            <a:pPr algn="l"/>
            <a:r>
              <a:rPr lang="lv-LV" sz="2400" dirty="0" smtClean="0">
                <a:solidFill>
                  <a:schemeClr val="tx1"/>
                </a:solidFill>
              </a:rPr>
              <a:t>	</a:t>
            </a:r>
          </a:p>
          <a:p>
            <a:pPr algn="l"/>
            <a:r>
              <a:rPr lang="lv-LV" sz="2400" u="sng" dirty="0" smtClean="0">
                <a:solidFill>
                  <a:schemeClr val="tx1"/>
                </a:solidFill>
              </a:rPr>
              <a:t>WSC </a:t>
            </a:r>
            <a:r>
              <a:rPr lang="lv-LV" sz="2400" u="sng" dirty="0" err="1" smtClean="0">
                <a:solidFill>
                  <a:schemeClr val="tx1"/>
                </a:solidFill>
              </a:rPr>
              <a:t>in</a:t>
            </a:r>
            <a:r>
              <a:rPr lang="lv-LV" sz="2400" u="sng" dirty="0" smtClean="0">
                <a:solidFill>
                  <a:schemeClr val="tx1"/>
                </a:solidFill>
              </a:rPr>
              <a:t> </a:t>
            </a:r>
            <a:r>
              <a:rPr lang="lv-LV" sz="2400" u="sng" dirty="0" err="1" smtClean="0">
                <a:solidFill>
                  <a:schemeClr val="tx1"/>
                </a:solidFill>
              </a:rPr>
              <a:t>Falun</a:t>
            </a:r>
            <a:r>
              <a:rPr lang="lv-LV" sz="2400" u="sng" dirty="0" smtClean="0">
                <a:solidFill>
                  <a:schemeClr val="tx1"/>
                </a:solidFill>
              </a:rPr>
              <a:t> </a:t>
            </a:r>
          </a:p>
          <a:p>
            <a:pPr marL="722313" indent="-368300" algn="l">
              <a:buFont typeface="Arial" pitchFamily="34" charset="0"/>
              <a:buChar char="•"/>
            </a:pPr>
            <a:r>
              <a:rPr lang="lv-LV" sz="1900" dirty="0" smtClean="0">
                <a:solidFill>
                  <a:schemeClr val="tx1"/>
                </a:solidFill>
              </a:rPr>
              <a:t>11 </a:t>
            </a:r>
            <a:r>
              <a:rPr lang="lv-LV" sz="1900" dirty="0" err="1" smtClean="0">
                <a:solidFill>
                  <a:schemeClr val="tx1"/>
                </a:solidFill>
              </a:rPr>
              <a:t>athletes</a:t>
            </a:r>
            <a:endParaRPr lang="lv-LV" sz="1900" dirty="0" smtClean="0">
              <a:solidFill>
                <a:schemeClr val="tx1"/>
              </a:solidFill>
            </a:endParaRPr>
          </a:p>
          <a:p>
            <a:endParaRPr lang="lv-LV" dirty="0">
              <a:solidFill>
                <a:schemeClr val="tx1"/>
              </a:solidFill>
            </a:endParaRPr>
          </a:p>
        </p:txBody>
      </p:sp>
      <p:pic>
        <p:nvPicPr>
          <p:cNvPr id="4" name="Picture 3" descr="LSS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6296" y="0"/>
            <a:ext cx="1907704" cy="1526163"/>
          </a:xfrm>
          <a:prstGeom prst="rect">
            <a:avLst/>
          </a:prstGeom>
        </p:spPr>
      </p:pic>
      <p:pic>
        <p:nvPicPr>
          <p:cNvPr id="6" name="Picture 5" descr="infoski 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48264" y="6309320"/>
            <a:ext cx="1943100" cy="2762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51520" y="6381328"/>
            <a:ext cx="6552728" cy="1440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lv-LV" sz="300" dirty="0"/>
          </a:p>
        </p:txBody>
      </p:sp>
      <p:sp>
        <p:nvSpPr>
          <p:cNvPr id="8" name="TextBox 7"/>
          <p:cNvSpPr txBox="1"/>
          <p:nvPr/>
        </p:nvSpPr>
        <p:spPr>
          <a:xfrm>
            <a:off x="251520" y="188640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u="sng" dirty="0" smtClean="0">
                <a:solidFill>
                  <a:schemeClr val="tx1"/>
                </a:solidFill>
              </a:rPr>
              <a:t>NORDIC CROSS COUNTRY CONFERENCE 2015, OSLO</a:t>
            </a:r>
            <a:endParaRPr lang="lv-LV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43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8" y="836712"/>
            <a:ext cx="6120680" cy="650503"/>
          </a:xfrm>
        </p:spPr>
        <p:txBody>
          <a:bodyPr>
            <a:normAutofit/>
          </a:bodyPr>
          <a:lstStyle/>
          <a:p>
            <a:r>
              <a:rPr lang="lv-LV" sz="3200" b="1" dirty="0" smtClean="0"/>
              <a:t>SCANDINAVIAN CUP</a:t>
            </a:r>
            <a:endParaRPr lang="lv-LV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1484784"/>
            <a:ext cx="7632848" cy="4752528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lv-LV" sz="2600" u="sng" dirty="0" err="1" smtClean="0">
                <a:solidFill>
                  <a:schemeClr val="tx1"/>
                </a:solidFill>
              </a:rPr>
              <a:t>Lillehammer</a:t>
            </a:r>
            <a:endParaRPr lang="lv-LV" sz="2600" u="sng" dirty="0" smtClean="0">
              <a:solidFill>
                <a:schemeClr val="tx1"/>
              </a:solidFill>
            </a:endParaRPr>
          </a:p>
          <a:p>
            <a:pPr marL="722313" indent="-354013" algn="l">
              <a:buFont typeface="Arial" pitchFamily="34" charset="0"/>
              <a:buChar char="•"/>
            </a:pPr>
            <a:r>
              <a:rPr lang="lv-LV" sz="2000" dirty="0" smtClean="0">
                <a:solidFill>
                  <a:schemeClr val="tx1"/>
                </a:solidFill>
              </a:rPr>
              <a:t>No </a:t>
            </a:r>
            <a:r>
              <a:rPr lang="lv-LV" sz="2000" dirty="0" err="1" smtClean="0">
                <a:solidFill>
                  <a:schemeClr val="tx1"/>
                </a:solidFill>
              </a:rPr>
              <a:t>comments</a:t>
            </a:r>
            <a:endParaRPr lang="lv-LV" sz="2000" dirty="0" smtClean="0">
              <a:solidFill>
                <a:schemeClr val="tx1"/>
              </a:solidFill>
            </a:endParaRPr>
          </a:p>
          <a:p>
            <a:pPr algn="l"/>
            <a:r>
              <a:rPr lang="lv-LV" sz="2600" u="sng" dirty="0" err="1" smtClean="0">
                <a:solidFill>
                  <a:schemeClr val="tx1"/>
                </a:solidFill>
              </a:rPr>
              <a:t>Falun</a:t>
            </a:r>
            <a:endParaRPr lang="lv-LV" sz="2600" u="sng" dirty="0" smtClean="0">
              <a:solidFill>
                <a:schemeClr val="tx1"/>
              </a:solidFill>
            </a:endParaRPr>
          </a:p>
          <a:p>
            <a:pPr marL="722313" indent="-354013" algn="l">
              <a:buFont typeface="Arial" pitchFamily="34" charset="0"/>
              <a:buChar char="•"/>
            </a:pPr>
            <a:r>
              <a:rPr lang="lv-LV" sz="2000" dirty="0" smtClean="0">
                <a:solidFill>
                  <a:schemeClr val="tx1"/>
                </a:solidFill>
              </a:rPr>
              <a:t>1 </a:t>
            </a:r>
            <a:r>
              <a:rPr lang="lv-LV" sz="2000" dirty="0" err="1" smtClean="0">
                <a:solidFill>
                  <a:schemeClr val="tx1"/>
                </a:solidFill>
              </a:rPr>
              <a:t>female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athlete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from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Latvia</a:t>
            </a:r>
            <a:endParaRPr lang="lv-LV" sz="2000" dirty="0" smtClean="0">
              <a:solidFill>
                <a:schemeClr val="tx1"/>
              </a:solidFill>
            </a:endParaRPr>
          </a:p>
          <a:p>
            <a:pPr algn="l"/>
            <a:r>
              <a:rPr lang="lv-LV" sz="2600" u="sng" dirty="0" smtClean="0">
                <a:solidFill>
                  <a:schemeClr val="tx1"/>
                </a:solidFill>
              </a:rPr>
              <a:t>Madona</a:t>
            </a:r>
          </a:p>
          <a:p>
            <a:pPr marL="722313" indent="-354013" algn="l">
              <a:buFont typeface="Arial" pitchFamily="34" charset="0"/>
              <a:buChar char="•"/>
            </a:pPr>
            <a:r>
              <a:rPr lang="lv-LV" sz="2000" dirty="0" err="1" smtClean="0">
                <a:solidFill>
                  <a:schemeClr val="tx1"/>
                </a:solidFill>
              </a:rPr>
              <a:t>Lack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of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snow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in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some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parts</a:t>
            </a:r>
            <a:r>
              <a:rPr lang="lv-LV" sz="2000" dirty="0" smtClean="0">
                <a:solidFill>
                  <a:schemeClr val="tx1"/>
                </a:solidFill>
              </a:rPr>
              <a:t>, </a:t>
            </a:r>
            <a:r>
              <a:rPr lang="lv-LV" sz="2000" dirty="0" err="1" smtClean="0">
                <a:solidFill>
                  <a:schemeClr val="tx1"/>
                </a:solidFill>
              </a:rPr>
              <a:t>good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organization</a:t>
            </a:r>
            <a:endParaRPr lang="lv-LV" sz="2000" dirty="0" smtClean="0">
              <a:solidFill>
                <a:schemeClr val="tx1"/>
              </a:solidFill>
            </a:endParaRPr>
          </a:p>
          <a:p>
            <a:pPr marL="722313" indent="-354013" algn="l">
              <a:buFont typeface="Arial" pitchFamily="34" charset="0"/>
              <a:buChar char="•"/>
            </a:pPr>
            <a:r>
              <a:rPr lang="lv-LV" sz="2000" dirty="0" err="1" smtClean="0">
                <a:solidFill>
                  <a:schemeClr val="tx1"/>
                </a:solidFill>
              </a:rPr>
              <a:t>Only</a:t>
            </a:r>
            <a:r>
              <a:rPr lang="lv-LV" sz="2000" dirty="0" smtClean="0">
                <a:solidFill>
                  <a:schemeClr val="tx1"/>
                </a:solidFill>
              </a:rPr>
              <a:t> 3 </a:t>
            </a:r>
            <a:r>
              <a:rPr lang="lv-LV" sz="2000" dirty="0" err="1" smtClean="0">
                <a:solidFill>
                  <a:schemeClr val="tx1"/>
                </a:solidFill>
              </a:rPr>
              <a:t>Latvian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athletes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in</a:t>
            </a:r>
            <a:r>
              <a:rPr lang="lv-LV" sz="2000" dirty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the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start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list</a:t>
            </a:r>
            <a:r>
              <a:rPr lang="lv-LV" sz="2000" dirty="0" smtClean="0">
                <a:solidFill>
                  <a:schemeClr val="tx1"/>
                </a:solidFill>
              </a:rPr>
              <a:t> (</a:t>
            </a:r>
            <a:r>
              <a:rPr lang="lv-LV" sz="2000" dirty="0" err="1" smtClean="0">
                <a:solidFill>
                  <a:schemeClr val="tx1"/>
                </a:solidFill>
              </a:rPr>
              <a:t>most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of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our</a:t>
            </a:r>
            <a:r>
              <a:rPr lang="lv-LV" sz="2000" dirty="0" smtClean="0">
                <a:solidFill>
                  <a:schemeClr val="tx1"/>
                </a:solidFill>
              </a:rPr>
              <a:t> top </a:t>
            </a:r>
            <a:r>
              <a:rPr lang="lv-LV" sz="2000" dirty="0" err="1" smtClean="0">
                <a:solidFill>
                  <a:schemeClr val="tx1"/>
                </a:solidFill>
              </a:rPr>
              <a:t>athletes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are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in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Falun</a:t>
            </a:r>
            <a:r>
              <a:rPr lang="lv-LV" sz="2000" dirty="0" smtClean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lv-LV" sz="2600" u="sng" dirty="0" err="1" smtClean="0">
                <a:solidFill>
                  <a:schemeClr val="tx1"/>
                </a:solidFill>
              </a:rPr>
              <a:t>Joulumae</a:t>
            </a:r>
            <a:endParaRPr lang="lv-LV" sz="2600" u="sng" dirty="0" smtClean="0">
              <a:solidFill>
                <a:schemeClr val="tx1"/>
              </a:solidFill>
            </a:endParaRPr>
          </a:p>
          <a:p>
            <a:pPr marL="722313" indent="-354013" algn="l">
              <a:buFont typeface="Arial" pitchFamily="34" charset="0"/>
              <a:buChar char="•"/>
            </a:pPr>
            <a:r>
              <a:rPr lang="lv-LV" sz="2000" dirty="0" err="1" smtClean="0">
                <a:solidFill>
                  <a:schemeClr val="tx1"/>
                </a:solidFill>
              </a:rPr>
              <a:t>The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track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was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too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easy</a:t>
            </a:r>
            <a:r>
              <a:rPr lang="lv-LV" sz="2000" dirty="0" smtClean="0">
                <a:solidFill>
                  <a:schemeClr val="tx1"/>
                </a:solidFill>
              </a:rPr>
              <a:t>, </a:t>
            </a:r>
            <a:r>
              <a:rPr lang="lv-LV" sz="2000" dirty="0" err="1" smtClean="0">
                <a:solidFill>
                  <a:schemeClr val="tx1"/>
                </a:solidFill>
              </a:rPr>
              <a:t>as</a:t>
            </a:r>
            <a:r>
              <a:rPr lang="lv-LV" sz="2000" dirty="0" smtClean="0">
                <a:solidFill>
                  <a:schemeClr val="tx1"/>
                </a:solidFill>
              </a:rPr>
              <a:t> it </a:t>
            </a:r>
            <a:r>
              <a:rPr lang="lv-LV" sz="2000" dirty="0" err="1" smtClean="0">
                <a:solidFill>
                  <a:schemeClr val="tx1"/>
                </a:solidFill>
              </a:rPr>
              <a:t>was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very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fast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because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of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the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ice</a:t>
            </a:r>
            <a:endParaRPr lang="lv-LV" sz="2000" dirty="0" smtClean="0">
              <a:solidFill>
                <a:schemeClr val="tx1"/>
              </a:solidFill>
            </a:endParaRPr>
          </a:p>
          <a:p>
            <a:pPr marL="722313" indent="-354013" algn="l">
              <a:buFont typeface="Arial" pitchFamily="34" charset="0"/>
              <a:buChar char="•"/>
            </a:pPr>
            <a:r>
              <a:rPr lang="lv-LV" sz="2000" dirty="0" err="1" smtClean="0">
                <a:solidFill>
                  <a:schemeClr val="tx1"/>
                </a:solidFill>
              </a:rPr>
              <a:t>About</a:t>
            </a:r>
            <a:r>
              <a:rPr lang="lv-LV" sz="2000" dirty="0" smtClean="0">
                <a:solidFill>
                  <a:schemeClr val="tx1"/>
                </a:solidFill>
              </a:rPr>
              <a:t> 90% </a:t>
            </a:r>
            <a:r>
              <a:rPr lang="lv-LV" sz="2000" dirty="0" err="1" smtClean="0">
                <a:solidFill>
                  <a:schemeClr val="tx1"/>
                </a:solidFill>
              </a:rPr>
              <a:t>chose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skating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skis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for</a:t>
            </a:r>
            <a:r>
              <a:rPr lang="lv-LV" sz="2000" dirty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Classic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sprint</a:t>
            </a:r>
            <a:endParaRPr lang="lv-LV" sz="2000" dirty="0" smtClean="0">
              <a:solidFill>
                <a:schemeClr val="tx1"/>
              </a:solidFill>
            </a:endParaRPr>
          </a:p>
          <a:p>
            <a:pPr marL="722313" indent="-354013" algn="l">
              <a:buFont typeface="Arial" pitchFamily="34" charset="0"/>
              <a:buChar char="•"/>
            </a:pPr>
            <a:r>
              <a:rPr lang="lv-LV" sz="2000" dirty="0" err="1" smtClean="0">
                <a:solidFill>
                  <a:schemeClr val="tx1"/>
                </a:solidFill>
              </a:rPr>
              <a:t>Otherwise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good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organized</a:t>
            </a:r>
            <a:r>
              <a:rPr lang="lv-LV" sz="2000" dirty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and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well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prepared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track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despite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the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weather</a:t>
            </a:r>
            <a:endParaRPr lang="lv-LV" sz="2000" dirty="0" smtClean="0">
              <a:solidFill>
                <a:schemeClr val="tx1"/>
              </a:solidFill>
            </a:endParaRPr>
          </a:p>
          <a:p>
            <a:pPr marL="722313" indent="-354013" algn="l">
              <a:buFont typeface="Arial" pitchFamily="34" charset="0"/>
              <a:buChar char="•"/>
            </a:pPr>
            <a:r>
              <a:rPr lang="lv-LV" sz="2000" dirty="0" smtClean="0">
                <a:solidFill>
                  <a:schemeClr val="tx1"/>
                </a:solidFill>
              </a:rPr>
              <a:t>9 </a:t>
            </a:r>
            <a:r>
              <a:rPr lang="lv-LV" sz="2000" dirty="0" err="1" smtClean="0">
                <a:solidFill>
                  <a:schemeClr val="tx1"/>
                </a:solidFill>
              </a:rPr>
              <a:t>Latvian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athletes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in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the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start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list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1800" dirty="0" smtClean="0">
                <a:solidFill>
                  <a:schemeClr val="tx1"/>
                </a:solidFill>
              </a:rPr>
              <a:t>(</a:t>
            </a:r>
            <a:r>
              <a:rPr lang="lv-LV" sz="1800" dirty="0" err="1" smtClean="0">
                <a:solidFill>
                  <a:schemeClr val="tx1"/>
                </a:solidFill>
              </a:rPr>
              <a:t>could</a:t>
            </a:r>
            <a:r>
              <a:rPr lang="lv-LV" sz="1800" dirty="0" smtClean="0">
                <a:solidFill>
                  <a:schemeClr val="tx1"/>
                </a:solidFill>
              </a:rPr>
              <a:t> </a:t>
            </a:r>
            <a:r>
              <a:rPr lang="lv-LV" sz="1800" dirty="0" err="1" smtClean="0">
                <a:solidFill>
                  <a:schemeClr val="tx1"/>
                </a:solidFill>
              </a:rPr>
              <a:t>have</a:t>
            </a:r>
            <a:r>
              <a:rPr lang="lv-LV" sz="1800" dirty="0" smtClean="0">
                <a:solidFill>
                  <a:schemeClr val="tx1"/>
                </a:solidFill>
              </a:rPr>
              <a:t> </a:t>
            </a:r>
            <a:r>
              <a:rPr lang="lv-LV" sz="1800" dirty="0" err="1" smtClean="0">
                <a:solidFill>
                  <a:schemeClr val="tx1"/>
                </a:solidFill>
              </a:rPr>
              <a:t>wished</a:t>
            </a:r>
            <a:r>
              <a:rPr lang="lv-LV" sz="1800" dirty="0" smtClean="0">
                <a:solidFill>
                  <a:schemeClr val="tx1"/>
                </a:solidFill>
              </a:rPr>
              <a:t> </a:t>
            </a:r>
            <a:r>
              <a:rPr lang="lv-LV" sz="1800" dirty="0" err="1" smtClean="0">
                <a:solidFill>
                  <a:schemeClr val="tx1"/>
                </a:solidFill>
              </a:rPr>
              <a:t>for</a:t>
            </a:r>
            <a:r>
              <a:rPr lang="lv-LV" sz="1800" dirty="0" smtClean="0">
                <a:solidFill>
                  <a:schemeClr val="tx1"/>
                </a:solidFill>
              </a:rPr>
              <a:t> </a:t>
            </a:r>
            <a:r>
              <a:rPr lang="lv-LV" sz="1800" dirty="0" err="1" smtClean="0">
                <a:solidFill>
                  <a:schemeClr val="tx1"/>
                </a:solidFill>
              </a:rPr>
              <a:t>more</a:t>
            </a:r>
            <a:r>
              <a:rPr lang="lv-LV" sz="1800" dirty="0" smtClean="0">
                <a:solidFill>
                  <a:schemeClr val="tx1"/>
                </a:solidFill>
              </a:rPr>
              <a:t>)</a:t>
            </a:r>
          </a:p>
          <a:p>
            <a:pPr marL="722313" indent="-354013" algn="l"/>
            <a:endParaRPr lang="lv-LV" sz="2000" dirty="0">
              <a:solidFill>
                <a:schemeClr val="tx1"/>
              </a:solidFill>
            </a:endParaRPr>
          </a:p>
        </p:txBody>
      </p:sp>
      <p:pic>
        <p:nvPicPr>
          <p:cNvPr id="4" name="Picture 3" descr="LSS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6296" y="0"/>
            <a:ext cx="1907704" cy="1526163"/>
          </a:xfrm>
          <a:prstGeom prst="rect">
            <a:avLst/>
          </a:prstGeom>
        </p:spPr>
      </p:pic>
      <p:pic>
        <p:nvPicPr>
          <p:cNvPr id="6" name="Picture 5" descr="infoski 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48264" y="6309320"/>
            <a:ext cx="1943100" cy="2762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51520" y="6381328"/>
            <a:ext cx="6552728" cy="1440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lv-LV" sz="300" dirty="0"/>
          </a:p>
        </p:txBody>
      </p:sp>
      <p:sp>
        <p:nvSpPr>
          <p:cNvPr id="8" name="TextBox 7"/>
          <p:cNvSpPr txBox="1"/>
          <p:nvPr/>
        </p:nvSpPr>
        <p:spPr>
          <a:xfrm>
            <a:off x="251520" y="188640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u="sng" dirty="0" smtClean="0">
                <a:solidFill>
                  <a:schemeClr val="tx1"/>
                </a:solidFill>
              </a:rPr>
              <a:t>NORDIC CROSS COUNTRY CONFERENCE 2015, OSLO</a:t>
            </a:r>
            <a:endParaRPr lang="lv-LV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8" y="836712"/>
            <a:ext cx="6120680" cy="650503"/>
          </a:xfrm>
        </p:spPr>
        <p:txBody>
          <a:bodyPr>
            <a:normAutofit/>
          </a:bodyPr>
          <a:lstStyle/>
          <a:p>
            <a:r>
              <a:rPr lang="lv-LV" sz="3200" b="1" dirty="0" smtClean="0"/>
              <a:t>SEASON 2015/2016</a:t>
            </a:r>
            <a:endParaRPr lang="lv-LV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1484784"/>
            <a:ext cx="7632848" cy="4608512"/>
          </a:xfrm>
        </p:spPr>
        <p:txBody>
          <a:bodyPr/>
          <a:lstStyle/>
          <a:p>
            <a:pPr algn="l"/>
            <a:r>
              <a:rPr lang="lv-LV" sz="2400" u="sng" dirty="0" err="1" smtClean="0">
                <a:solidFill>
                  <a:schemeClr val="tx1"/>
                </a:solidFill>
              </a:rPr>
              <a:t>National</a:t>
            </a:r>
            <a:r>
              <a:rPr lang="lv-LV" sz="2400" u="sng" dirty="0" smtClean="0">
                <a:solidFill>
                  <a:schemeClr val="tx1"/>
                </a:solidFill>
              </a:rPr>
              <a:t> </a:t>
            </a:r>
            <a:r>
              <a:rPr lang="lv-LV" sz="2400" u="sng" dirty="0" err="1" smtClean="0">
                <a:solidFill>
                  <a:schemeClr val="tx1"/>
                </a:solidFill>
              </a:rPr>
              <a:t>Team</a:t>
            </a:r>
            <a:endParaRPr lang="lv-LV" sz="2400" u="sng" dirty="0" smtClean="0">
              <a:solidFill>
                <a:schemeClr val="tx1"/>
              </a:solidFill>
            </a:endParaRPr>
          </a:p>
          <a:p>
            <a:pPr marL="722313" indent="-354013" algn="l">
              <a:buFont typeface="Arial" pitchFamily="34" charset="0"/>
              <a:buChar char="•"/>
            </a:pPr>
            <a:r>
              <a:rPr lang="lv-LV" sz="1900" dirty="0" err="1" smtClean="0">
                <a:solidFill>
                  <a:schemeClr val="tx1"/>
                </a:solidFill>
              </a:rPr>
              <a:t>Qualification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criteria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hasn’t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been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change</a:t>
            </a:r>
            <a:r>
              <a:rPr lang="lv-LV" sz="1900" dirty="0" err="1">
                <a:solidFill>
                  <a:schemeClr val="tx1"/>
                </a:solidFill>
              </a:rPr>
              <a:t>d</a:t>
            </a:r>
            <a:endParaRPr lang="lv-LV" sz="1900" dirty="0" smtClean="0">
              <a:solidFill>
                <a:schemeClr val="tx1"/>
              </a:solidFill>
            </a:endParaRPr>
          </a:p>
          <a:p>
            <a:pPr marL="722313" indent="-354013" algn="l">
              <a:buFont typeface="Arial" pitchFamily="34" charset="0"/>
              <a:buChar char="•"/>
            </a:pPr>
            <a:r>
              <a:rPr lang="lv-LV" sz="1900" dirty="0" smtClean="0">
                <a:solidFill>
                  <a:schemeClr val="tx1"/>
                </a:solidFill>
              </a:rPr>
              <a:t>4 </a:t>
            </a:r>
            <a:r>
              <a:rPr lang="lv-LV" sz="1900" dirty="0" err="1" smtClean="0">
                <a:solidFill>
                  <a:schemeClr val="tx1"/>
                </a:solidFill>
              </a:rPr>
              <a:t>Men</a:t>
            </a:r>
            <a:r>
              <a:rPr lang="lv-LV" sz="1900" dirty="0" smtClean="0">
                <a:solidFill>
                  <a:schemeClr val="tx1"/>
                </a:solidFill>
              </a:rPr>
              <a:t>, 1 </a:t>
            </a:r>
            <a:r>
              <a:rPr lang="lv-LV" sz="1900" dirty="0" err="1" smtClean="0">
                <a:solidFill>
                  <a:schemeClr val="tx1"/>
                </a:solidFill>
              </a:rPr>
              <a:t>Women</a:t>
            </a:r>
            <a:r>
              <a:rPr lang="lv-LV" sz="1900" dirty="0" smtClean="0">
                <a:solidFill>
                  <a:schemeClr val="tx1"/>
                </a:solidFill>
              </a:rPr>
              <a:t> (</a:t>
            </a:r>
            <a:r>
              <a:rPr lang="lv-LV" sz="1900" dirty="0" err="1" smtClean="0">
                <a:solidFill>
                  <a:schemeClr val="tx1"/>
                </a:solidFill>
              </a:rPr>
              <a:t>at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different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qualification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level</a:t>
            </a:r>
            <a:r>
              <a:rPr lang="lv-LV" sz="1900" dirty="0" smtClean="0">
                <a:solidFill>
                  <a:schemeClr val="tx1"/>
                </a:solidFill>
              </a:rPr>
              <a:t>)</a:t>
            </a:r>
          </a:p>
          <a:p>
            <a:pPr marL="722313" indent="-354013" algn="l">
              <a:buFont typeface="Arial" pitchFamily="34" charset="0"/>
              <a:buChar char="•"/>
            </a:pPr>
            <a:r>
              <a:rPr lang="lv-LV" sz="1900" dirty="0" smtClean="0">
                <a:solidFill>
                  <a:schemeClr val="tx1"/>
                </a:solidFill>
              </a:rPr>
              <a:t>4 </a:t>
            </a:r>
            <a:r>
              <a:rPr lang="lv-LV" sz="1900" dirty="0" err="1" smtClean="0">
                <a:solidFill>
                  <a:schemeClr val="tx1"/>
                </a:solidFill>
              </a:rPr>
              <a:t>Men</a:t>
            </a:r>
            <a:r>
              <a:rPr lang="lv-LV" sz="1900" dirty="0" smtClean="0">
                <a:solidFill>
                  <a:schemeClr val="tx1"/>
                </a:solidFill>
              </a:rPr>
              <a:t>, 4 </a:t>
            </a:r>
            <a:r>
              <a:rPr lang="lv-LV" sz="1900" dirty="0" err="1" smtClean="0">
                <a:solidFill>
                  <a:schemeClr val="tx1"/>
                </a:solidFill>
              </a:rPr>
              <a:t>Women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at</a:t>
            </a:r>
            <a:r>
              <a:rPr lang="lv-LV" sz="1900" dirty="0" smtClean="0">
                <a:solidFill>
                  <a:schemeClr val="tx1"/>
                </a:solidFill>
              </a:rPr>
              <a:t> Junior </a:t>
            </a:r>
            <a:r>
              <a:rPr lang="lv-LV" sz="1900" dirty="0" err="1" smtClean="0">
                <a:solidFill>
                  <a:schemeClr val="tx1"/>
                </a:solidFill>
              </a:rPr>
              <a:t>team</a:t>
            </a:r>
            <a:endParaRPr lang="lv-LV" sz="1900" dirty="0" smtClean="0">
              <a:solidFill>
                <a:schemeClr val="tx1"/>
              </a:solidFill>
            </a:endParaRPr>
          </a:p>
          <a:p>
            <a:pPr marL="722313" indent="-354013" algn="l">
              <a:buFont typeface="Arial" pitchFamily="34" charset="0"/>
              <a:buChar char="•"/>
            </a:pPr>
            <a:r>
              <a:rPr lang="lv-LV" sz="1900" dirty="0" err="1" smtClean="0">
                <a:solidFill>
                  <a:schemeClr val="tx1"/>
                </a:solidFill>
              </a:rPr>
              <a:t>the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team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hasn’t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been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approved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yet</a:t>
            </a:r>
            <a:endParaRPr lang="lv-LV" sz="1900" dirty="0">
              <a:solidFill>
                <a:schemeClr val="tx1"/>
              </a:solidFill>
            </a:endParaRPr>
          </a:p>
          <a:p>
            <a:pPr algn="l"/>
            <a:r>
              <a:rPr lang="lv-LV" sz="2400" u="sng" dirty="0" err="1" smtClean="0">
                <a:solidFill>
                  <a:schemeClr val="tx1"/>
                </a:solidFill>
              </a:rPr>
              <a:t>Competitions</a:t>
            </a:r>
            <a:endParaRPr lang="lv-LV" sz="2400" u="sng" dirty="0" smtClean="0">
              <a:solidFill>
                <a:schemeClr val="tx1"/>
              </a:solidFill>
            </a:endParaRPr>
          </a:p>
          <a:p>
            <a:pPr marL="722313" indent="-368300" algn="l">
              <a:buFont typeface="Arial" pitchFamily="34" charset="0"/>
              <a:buChar char="•"/>
            </a:pPr>
            <a:r>
              <a:rPr lang="lv-LV" sz="1900" dirty="0" err="1">
                <a:solidFill>
                  <a:schemeClr val="tx1"/>
                </a:solidFill>
              </a:rPr>
              <a:t>World</a:t>
            </a:r>
            <a:r>
              <a:rPr lang="lv-LV" sz="1900" dirty="0">
                <a:solidFill>
                  <a:schemeClr val="tx1"/>
                </a:solidFill>
              </a:rPr>
              <a:t> </a:t>
            </a:r>
            <a:r>
              <a:rPr lang="lv-LV" sz="1900" dirty="0" err="1">
                <a:solidFill>
                  <a:schemeClr val="tx1"/>
                </a:solidFill>
              </a:rPr>
              <a:t>Cup</a:t>
            </a:r>
            <a:r>
              <a:rPr lang="lv-LV" sz="1900" dirty="0">
                <a:solidFill>
                  <a:schemeClr val="tx1"/>
                </a:solidFill>
              </a:rPr>
              <a:t> </a:t>
            </a:r>
            <a:r>
              <a:rPr lang="lv-LV" sz="1900" dirty="0" err="1">
                <a:solidFill>
                  <a:schemeClr val="tx1"/>
                </a:solidFill>
              </a:rPr>
              <a:t>in</a:t>
            </a:r>
            <a:r>
              <a:rPr lang="lv-LV" sz="1900" dirty="0">
                <a:solidFill>
                  <a:schemeClr val="tx1"/>
                </a:solidFill>
              </a:rPr>
              <a:t> </a:t>
            </a:r>
            <a:r>
              <a:rPr lang="lv-LV" sz="1900" dirty="0" err="1">
                <a:solidFill>
                  <a:schemeClr val="tx1"/>
                </a:solidFill>
              </a:rPr>
              <a:t>roller</a:t>
            </a:r>
            <a:r>
              <a:rPr lang="lv-LV" sz="1900" dirty="0">
                <a:solidFill>
                  <a:schemeClr val="tx1"/>
                </a:solidFill>
              </a:rPr>
              <a:t> </a:t>
            </a:r>
            <a:r>
              <a:rPr lang="lv-LV" sz="1900" dirty="0" err="1">
                <a:solidFill>
                  <a:schemeClr val="tx1"/>
                </a:solidFill>
              </a:rPr>
              <a:t>skiing</a:t>
            </a:r>
            <a:r>
              <a:rPr lang="lv-LV" sz="1900" dirty="0">
                <a:solidFill>
                  <a:schemeClr val="tx1"/>
                </a:solidFill>
              </a:rPr>
              <a:t> (MADONA, </a:t>
            </a:r>
            <a:r>
              <a:rPr lang="lv-LV" sz="1900" dirty="0" err="1">
                <a:solidFill>
                  <a:schemeClr val="tx1"/>
                </a:solidFill>
              </a:rPr>
              <a:t>July</a:t>
            </a:r>
            <a:r>
              <a:rPr lang="lv-LV" sz="1900" dirty="0">
                <a:solidFill>
                  <a:schemeClr val="tx1"/>
                </a:solidFill>
              </a:rPr>
              <a:t> 24th-26th</a:t>
            </a:r>
            <a:r>
              <a:rPr lang="lv-LV" sz="1900" dirty="0" smtClean="0">
                <a:solidFill>
                  <a:schemeClr val="tx1"/>
                </a:solidFill>
              </a:rPr>
              <a:t>)</a:t>
            </a:r>
          </a:p>
          <a:p>
            <a:pPr marL="722313" indent="-368300" algn="l">
              <a:buFont typeface="Arial" pitchFamily="34" charset="0"/>
              <a:buChar char="•"/>
            </a:pPr>
            <a:r>
              <a:rPr lang="lv-LV" sz="1900" dirty="0" err="1">
                <a:solidFill>
                  <a:schemeClr val="tx1"/>
                </a:solidFill>
              </a:rPr>
              <a:t>Provisionally</a:t>
            </a:r>
            <a:r>
              <a:rPr lang="lv-LV" sz="1900" dirty="0">
                <a:solidFill>
                  <a:schemeClr val="tx1"/>
                </a:solidFill>
              </a:rPr>
              <a:t> </a:t>
            </a:r>
            <a:r>
              <a:rPr lang="lv-LV" sz="1900" dirty="0" smtClean="0">
                <a:solidFill>
                  <a:schemeClr val="tx1"/>
                </a:solidFill>
              </a:rPr>
              <a:t>2 </a:t>
            </a:r>
            <a:r>
              <a:rPr lang="lv-LV" sz="1900" dirty="0" err="1" smtClean="0">
                <a:solidFill>
                  <a:schemeClr val="tx1"/>
                </a:solidFill>
              </a:rPr>
              <a:t>stages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for</a:t>
            </a:r>
            <a:r>
              <a:rPr lang="lv-LV" sz="1900" dirty="0" smtClean="0">
                <a:solidFill>
                  <a:schemeClr val="tx1"/>
                </a:solidFill>
              </a:rPr>
              <a:t> NC </a:t>
            </a:r>
            <a:r>
              <a:rPr lang="lv-LV" sz="1900" dirty="0" err="1" smtClean="0">
                <a:solidFill>
                  <a:schemeClr val="tx1"/>
                </a:solidFill>
              </a:rPr>
              <a:t>Rollerskiing</a:t>
            </a:r>
            <a:endParaRPr lang="lv-LV" sz="1900" dirty="0">
              <a:solidFill>
                <a:schemeClr val="tx1"/>
              </a:solidFill>
            </a:endParaRPr>
          </a:p>
          <a:p>
            <a:pPr marL="722313" indent="-368300" algn="l">
              <a:buFont typeface="Arial" pitchFamily="34" charset="0"/>
              <a:buChar char="•"/>
            </a:pPr>
            <a:r>
              <a:rPr lang="lv-LV" sz="1900" dirty="0" err="1" smtClean="0">
                <a:solidFill>
                  <a:schemeClr val="tx1"/>
                </a:solidFill>
              </a:rPr>
              <a:t>Provisionally</a:t>
            </a:r>
            <a:r>
              <a:rPr lang="lv-LV" sz="1900" dirty="0" smtClean="0">
                <a:solidFill>
                  <a:schemeClr val="tx1"/>
                </a:solidFill>
              </a:rPr>
              <a:t> 3 </a:t>
            </a:r>
            <a:r>
              <a:rPr lang="lv-LV" sz="1900" dirty="0" err="1" smtClean="0">
                <a:solidFill>
                  <a:schemeClr val="tx1"/>
                </a:solidFill>
              </a:rPr>
              <a:t>stages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of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Nationals</a:t>
            </a:r>
            <a:r>
              <a:rPr lang="lv-LV" sz="1900" dirty="0" smtClean="0">
                <a:solidFill>
                  <a:schemeClr val="tx1"/>
                </a:solidFill>
              </a:rPr>
              <a:t> (</a:t>
            </a:r>
            <a:r>
              <a:rPr lang="lv-LV" sz="1900" dirty="0" err="1" smtClean="0">
                <a:solidFill>
                  <a:schemeClr val="tx1"/>
                </a:solidFill>
              </a:rPr>
              <a:t>all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in</a:t>
            </a:r>
            <a:r>
              <a:rPr lang="lv-LV" sz="1900" dirty="0" smtClean="0">
                <a:solidFill>
                  <a:schemeClr val="tx1"/>
                </a:solidFill>
              </a:rPr>
              <a:t> FIS status)</a:t>
            </a:r>
          </a:p>
          <a:p>
            <a:endParaRPr lang="lv-LV" dirty="0">
              <a:solidFill>
                <a:schemeClr val="tx1"/>
              </a:solidFill>
            </a:endParaRPr>
          </a:p>
        </p:txBody>
      </p:sp>
      <p:pic>
        <p:nvPicPr>
          <p:cNvPr id="4" name="Picture 3" descr="LSS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6296" y="0"/>
            <a:ext cx="1907704" cy="1526163"/>
          </a:xfrm>
          <a:prstGeom prst="rect">
            <a:avLst/>
          </a:prstGeom>
        </p:spPr>
      </p:pic>
      <p:pic>
        <p:nvPicPr>
          <p:cNvPr id="6" name="Picture 5" descr="infoski 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48264" y="6309320"/>
            <a:ext cx="1943100" cy="2762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51520" y="6381328"/>
            <a:ext cx="6552728" cy="1440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lv-LV" sz="300" dirty="0"/>
          </a:p>
        </p:txBody>
      </p:sp>
      <p:sp>
        <p:nvSpPr>
          <p:cNvPr id="8" name="TextBox 7"/>
          <p:cNvSpPr txBox="1"/>
          <p:nvPr/>
        </p:nvSpPr>
        <p:spPr>
          <a:xfrm>
            <a:off x="251520" y="188640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u="sng" dirty="0" smtClean="0">
                <a:solidFill>
                  <a:schemeClr val="tx1"/>
                </a:solidFill>
              </a:rPr>
              <a:t>NORDIC CROSS COUNTRY CONFERENCE 2015, OSLO</a:t>
            </a:r>
            <a:endParaRPr lang="lv-LV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8" y="836712"/>
            <a:ext cx="6120680" cy="650503"/>
          </a:xfrm>
        </p:spPr>
        <p:txBody>
          <a:bodyPr>
            <a:normAutofit/>
          </a:bodyPr>
          <a:lstStyle/>
          <a:p>
            <a:r>
              <a:rPr lang="lv-LV" sz="3200" b="1" dirty="0" smtClean="0"/>
              <a:t>BEHIND THE SCENES</a:t>
            </a:r>
            <a:endParaRPr lang="lv-LV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1484784"/>
            <a:ext cx="7632848" cy="4824536"/>
          </a:xfrm>
        </p:spPr>
        <p:txBody>
          <a:bodyPr/>
          <a:lstStyle/>
          <a:p>
            <a:pPr algn="l"/>
            <a:r>
              <a:rPr lang="lv-LV" sz="2400" u="sng" dirty="0" err="1" smtClean="0">
                <a:solidFill>
                  <a:schemeClr val="tx1"/>
                </a:solidFill>
              </a:rPr>
              <a:t>As</a:t>
            </a:r>
            <a:r>
              <a:rPr lang="lv-LV" sz="2400" u="sng" dirty="0" smtClean="0">
                <a:solidFill>
                  <a:schemeClr val="tx1"/>
                </a:solidFill>
              </a:rPr>
              <a:t> </a:t>
            </a:r>
            <a:r>
              <a:rPr lang="lv-LV" sz="2400" u="sng" dirty="0" err="1" smtClean="0">
                <a:solidFill>
                  <a:schemeClr val="tx1"/>
                </a:solidFill>
              </a:rPr>
              <a:t>the</a:t>
            </a:r>
            <a:r>
              <a:rPr lang="lv-LV" sz="2400" u="sng" dirty="0" smtClean="0">
                <a:solidFill>
                  <a:schemeClr val="tx1"/>
                </a:solidFill>
              </a:rPr>
              <a:t> </a:t>
            </a:r>
            <a:r>
              <a:rPr lang="lv-LV" sz="2400" u="sng" dirty="0" err="1" smtClean="0">
                <a:solidFill>
                  <a:schemeClr val="tx1"/>
                </a:solidFill>
              </a:rPr>
              <a:t>last</a:t>
            </a:r>
            <a:r>
              <a:rPr lang="lv-LV" sz="2400" u="sng" dirty="0" smtClean="0">
                <a:solidFill>
                  <a:schemeClr val="tx1"/>
                </a:solidFill>
              </a:rPr>
              <a:t> </a:t>
            </a:r>
            <a:r>
              <a:rPr lang="lv-LV" sz="2400" u="sng" dirty="0" err="1" smtClean="0">
                <a:solidFill>
                  <a:schemeClr val="tx1"/>
                </a:solidFill>
              </a:rPr>
              <a:t>season</a:t>
            </a:r>
            <a:r>
              <a:rPr lang="lv-LV" sz="2400" u="sng" dirty="0" smtClean="0">
                <a:solidFill>
                  <a:schemeClr val="tx1"/>
                </a:solidFill>
              </a:rPr>
              <a:t> </a:t>
            </a:r>
            <a:r>
              <a:rPr lang="lv-LV" sz="2400" u="sng" dirty="0" err="1" smtClean="0">
                <a:solidFill>
                  <a:schemeClr val="tx1"/>
                </a:solidFill>
              </a:rPr>
              <a:t>was</a:t>
            </a:r>
            <a:r>
              <a:rPr lang="lv-LV" sz="2400" u="sng" dirty="0" smtClean="0">
                <a:solidFill>
                  <a:schemeClr val="tx1"/>
                </a:solidFill>
              </a:rPr>
              <a:t> </a:t>
            </a:r>
            <a:r>
              <a:rPr lang="lv-LV" sz="2400" u="sng" dirty="0" err="1" smtClean="0">
                <a:solidFill>
                  <a:schemeClr val="tx1"/>
                </a:solidFill>
              </a:rPr>
              <a:t>critical</a:t>
            </a:r>
            <a:r>
              <a:rPr lang="lv-LV" sz="2400" u="sng" dirty="0" smtClean="0">
                <a:solidFill>
                  <a:schemeClr val="tx1"/>
                </a:solidFill>
              </a:rPr>
              <a:t> :</a:t>
            </a:r>
          </a:p>
          <a:p>
            <a:pPr marL="722313" indent="-354013" algn="l">
              <a:buFont typeface="Arial" pitchFamily="34" charset="0"/>
              <a:buChar char="•"/>
            </a:pPr>
            <a:r>
              <a:rPr lang="lv-LV" sz="1900" dirty="0" smtClean="0">
                <a:solidFill>
                  <a:schemeClr val="tx1"/>
                </a:solidFill>
              </a:rPr>
              <a:t>No </a:t>
            </a:r>
            <a:r>
              <a:rPr lang="lv-LV" sz="1900" dirty="0" err="1" smtClean="0">
                <a:solidFill>
                  <a:schemeClr val="tx1"/>
                </a:solidFill>
              </a:rPr>
              <a:t>coach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for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National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team</a:t>
            </a:r>
            <a:endParaRPr lang="lv-LV" sz="1900" dirty="0" smtClean="0">
              <a:solidFill>
                <a:schemeClr val="tx1"/>
              </a:solidFill>
            </a:endParaRPr>
          </a:p>
          <a:p>
            <a:pPr marL="722313" indent="-354013" algn="l">
              <a:buFont typeface="Arial" pitchFamily="34" charset="0"/>
              <a:buChar char="•"/>
            </a:pPr>
            <a:r>
              <a:rPr lang="lv-LV" sz="1900" dirty="0" err="1" smtClean="0">
                <a:solidFill>
                  <a:schemeClr val="tx1"/>
                </a:solidFill>
              </a:rPr>
              <a:t>National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team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u="sng" dirty="0" err="1" smtClean="0">
                <a:solidFill>
                  <a:schemeClr val="tx1"/>
                </a:solidFill>
              </a:rPr>
              <a:t>only</a:t>
            </a:r>
            <a:r>
              <a:rPr lang="lv-LV" sz="1900" u="sng" dirty="0" smtClean="0">
                <a:solidFill>
                  <a:schemeClr val="tx1"/>
                </a:solidFill>
              </a:rPr>
              <a:t> </a:t>
            </a:r>
            <a:r>
              <a:rPr lang="lv-LV" sz="1900" u="sng" dirty="0" err="1" smtClean="0">
                <a:solidFill>
                  <a:schemeClr val="tx1"/>
                </a:solidFill>
              </a:rPr>
              <a:t>on</a:t>
            </a:r>
            <a:r>
              <a:rPr lang="lv-LV" sz="1900" u="sng" dirty="0" smtClean="0">
                <a:solidFill>
                  <a:schemeClr val="tx1"/>
                </a:solidFill>
              </a:rPr>
              <a:t> paper</a:t>
            </a:r>
            <a:r>
              <a:rPr lang="lv-LV" sz="1900" dirty="0" smtClean="0">
                <a:solidFill>
                  <a:schemeClr val="tx1"/>
                </a:solidFill>
              </a:rPr>
              <a:t>, </a:t>
            </a:r>
            <a:r>
              <a:rPr lang="lv-LV" sz="1900" dirty="0" err="1" smtClean="0">
                <a:solidFill>
                  <a:schemeClr val="tx1"/>
                </a:solidFill>
              </a:rPr>
              <a:t>not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as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united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training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group</a:t>
            </a:r>
            <a:endParaRPr lang="lv-LV" sz="1900" dirty="0" smtClean="0">
              <a:solidFill>
                <a:schemeClr val="tx1"/>
              </a:solidFill>
            </a:endParaRPr>
          </a:p>
          <a:p>
            <a:pPr marL="722313" indent="-354013" algn="l">
              <a:buFont typeface="Arial" pitchFamily="34" charset="0"/>
              <a:buChar char="•"/>
            </a:pPr>
            <a:r>
              <a:rPr lang="lv-LV" sz="1900" dirty="0" err="1" smtClean="0">
                <a:solidFill>
                  <a:schemeClr val="tx1"/>
                </a:solidFill>
              </a:rPr>
              <a:t>Latvian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Biathlon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Federation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successfully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started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poaching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of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skiers</a:t>
            </a:r>
            <a:endParaRPr lang="lv-LV" sz="1900" dirty="0" smtClean="0">
              <a:solidFill>
                <a:schemeClr val="tx1"/>
              </a:solidFill>
            </a:endParaRPr>
          </a:p>
          <a:p>
            <a:pPr marL="722313" indent="-354013" algn="l">
              <a:buFont typeface="Arial" pitchFamily="34" charset="0"/>
              <a:buChar char="•"/>
            </a:pPr>
            <a:r>
              <a:rPr lang="lv-LV" sz="1900" dirty="0" err="1" smtClean="0">
                <a:solidFill>
                  <a:schemeClr val="tx1"/>
                </a:solidFill>
              </a:rPr>
              <a:t>Poor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attendance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of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Latvian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athletes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on</a:t>
            </a:r>
            <a:r>
              <a:rPr lang="lv-LV" sz="1900" dirty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Scandinavian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Cup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lv-LV" sz="2400" u="sng" dirty="0" err="1" smtClean="0">
                <a:solidFill>
                  <a:schemeClr val="tx1"/>
                </a:solidFill>
              </a:rPr>
              <a:t>Changes</a:t>
            </a:r>
            <a:r>
              <a:rPr lang="lv-LV" sz="2400" u="sng" dirty="0" smtClean="0">
                <a:solidFill>
                  <a:schemeClr val="tx1"/>
                </a:solidFill>
              </a:rPr>
              <a:t> </a:t>
            </a:r>
            <a:r>
              <a:rPr lang="lv-LV" sz="2400" u="sng" dirty="0" err="1" smtClean="0">
                <a:solidFill>
                  <a:schemeClr val="tx1"/>
                </a:solidFill>
              </a:rPr>
              <a:t>has</a:t>
            </a:r>
            <a:r>
              <a:rPr lang="lv-LV" sz="2400" u="sng" dirty="0" smtClean="0">
                <a:solidFill>
                  <a:schemeClr val="tx1"/>
                </a:solidFill>
              </a:rPr>
              <a:t> to </a:t>
            </a:r>
            <a:r>
              <a:rPr lang="lv-LV" sz="2400" u="sng" dirty="0" err="1" smtClean="0">
                <a:solidFill>
                  <a:schemeClr val="tx1"/>
                </a:solidFill>
              </a:rPr>
              <a:t>be</a:t>
            </a:r>
            <a:r>
              <a:rPr lang="lv-LV" sz="2400" u="sng" dirty="0" smtClean="0">
                <a:solidFill>
                  <a:schemeClr val="tx1"/>
                </a:solidFill>
              </a:rPr>
              <a:t> </a:t>
            </a:r>
            <a:r>
              <a:rPr lang="lv-LV" sz="2400" u="sng" dirty="0" err="1" smtClean="0">
                <a:solidFill>
                  <a:schemeClr val="tx1"/>
                </a:solidFill>
              </a:rPr>
              <a:t>implemented</a:t>
            </a:r>
            <a:endParaRPr lang="lv-LV" sz="2400" u="sng" dirty="0" smtClean="0">
              <a:solidFill>
                <a:schemeClr val="tx1"/>
              </a:solidFill>
            </a:endParaRPr>
          </a:p>
          <a:p>
            <a:pPr marL="722313" indent="-368300" algn="l">
              <a:buFont typeface="Arial" pitchFamily="34" charset="0"/>
              <a:buChar char="•"/>
            </a:pPr>
            <a:r>
              <a:rPr lang="lv-LV" sz="1900" dirty="0" err="1" smtClean="0">
                <a:solidFill>
                  <a:schemeClr val="tx1"/>
                </a:solidFill>
              </a:rPr>
              <a:t>Change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in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board</a:t>
            </a:r>
            <a:r>
              <a:rPr lang="lv-LV" sz="1900" dirty="0" smtClean="0">
                <a:solidFill>
                  <a:schemeClr val="tx1"/>
                </a:solidFill>
              </a:rPr>
              <a:t> to </a:t>
            </a:r>
            <a:r>
              <a:rPr lang="lv-LV" sz="1900" dirty="0" err="1" smtClean="0">
                <a:solidFill>
                  <a:schemeClr val="tx1"/>
                </a:solidFill>
              </a:rPr>
              <a:t>strenghten</a:t>
            </a:r>
            <a:r>
              <a:rPr lang="lv-LV" sz="1900" dirty="0" smtClean="0">
                <a:solidFill>
                  <a:schemeClr val="tx1"/>
                </a:solidFill>
              </a:rPr>
              <a:t> CC </a:t>
            </a:r>
            <a:r>
              <a:rPr lang="lv-LV" sz="1900" dirty="0" err="1" smtClean="0">
                <a:solidFill>
                  <a:schemeClr val="tx1"/>
                </a:solidFill>
              </a:rPr>
              <a:t>skiers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position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and</a:t>
            </a:r>
            <a:r>
              <a:rPr lang="lv-LV" sz="1900" dirty="0" smtClean="0">
                <a:solidFill>
                  <a:schemeClr val="tx1"/>
                </a:solidFill>
              </a:rPr>
              <a:t> to </a:t>
            </a:r>
            <a:r>
              <a:rPr lang="lv-LV" sz="1900" dirty="0" err="1" smtClean="0">
                <a:solidFill>
                  <a:schemeClr val="tx1"/>
                </a:solidFill>
              </a:rPr>
              <a:t>bring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in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positive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thinking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in</a:t>
            </a:r>
            <a:r>
              <a:rPr lang="lv-LV" sz="1900" dirty="0" smtClean="0">
                <a:solidFill>
                  <a:schemeClr val="tx1"/>
                </a:solidFill>
              </a:rPr>
              <a:t> CC </a:t>
            </a:r>
            <a:r>
              <a:rPr lang="lv-LV" sz="1900" dirty="0" err="1" smtClean="0">
                <a:solidFill>
                  <a:schemeClr val="tx1"/>
                </a:solidFill>
              </a:rPr>
              <a:t>community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of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Latvia</a:t>
            </a:r>
            <a:endParaRPr lang="lv-LV" sz="1900" dirty="0" smtClean="0">
              <a:solidFill>
                <a:schemeClr val="tx1"/>
              </a:solidFill>
            </a:endParaRPr>
          </a:p>
          <a:p>
            <a:pPr marL="722313" indent="-368300" algn="l">
              <a:buFont typeface="Arial" pitchFamily="34" charset="0"/>
              <a:buChar char="•"/>
            </a:pPr>
            <a:r>
              <a:rPr lang="lv-LV" sz="1900" dirty="0" err="1" smtClean="0">
                <a:solidFill>
                  <a:schemeClr val="tx1"/>
                </a:solidFill>
              </a:rPr>
              <a:t>Optimization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of</a:t>
            </a:r>
            <a:r>
              <a:rPr lang="lv-LV" sz="1900" dirty="0" smtClean="0">
                <a:solidFill>
                  <a:schemeClr val="tx1"/>
                </a:solidFill>
              </a:rPr>
              <a:t> CC </a:t>
            </a:r>
            <a:r>
              <a:rPr lang="lv-LV" sz="1900" dirty="0" err="1" smtClean="0">
                <a:solidFill>
                  <a:schemeClr val="tx1"/>
                </a:solidFill>
              </a:rPr>
              <a:t>calendar</a:t>
            </a:r>
            <a:endParaRPr lang="lv-LV" sz="1900" dirty="0">
              <a:solidFill>
                <a:schemeClr val="tx1"/>
              </a:solidFill>
            </a:endParaRPr>
          </a:p>
          <a:p>
            <a:pPr marL="722313" indent="-368300" algn="l">
              <a:buFont typeface="Arial" pitchFamily="34" charset="0"/>
              <a:buChar char="•"/>
            </a:pPr>
            <a:r>
              <a:rPr lang="lv-LV" sz="1900" dirty="0" err="1" smtClean="0">
                <a:solidFill>
                  <a:schemeClr val="tx1"/>
                </a:solidFill>
              </a:rPr>
              <a:t>Find</a:t>
            </a:r>
            <a:r>
              <a:rPr lang="lv-LV" sz="1900" dirty="0" smtClean="0">
                <a:solidFill>
                  <a:schemeClr val="tx1"/>
                </a:solidFill>
              </a:rPr>
              <a:t> a </a:t>
            </a:r>
            <a:r>
              <a:rPr lang="lv-LV" sz="1900" dirty="0" err="1" smtClean="0">
                <a:solidFill>
                  <a:schemeClr val="tx1"/>
                </a:solidFill>
              </a:rPr>
              <a:t>way</a:t>
            </a:r>
            <a:r>
              <a:rPr lang="lv-LV" sz="1900" dirty="0" smtClean="0">
                <a:solidFill>
                  <a:schemeClr val="tx1"/>
                </a:solidFill>
              </a:rPr>
              <a:t> to </a:t>
            </a:r>
            <a:r>
              <a:rPr lang="lv-LV" sz="1900" dirty="0" err="1" smtClean="0">
                <a:solidFill>
                  <a:schemeClr val="tx1"/>
                </a:solidFill>
              </a:rPr>
              <a:t>secure</a:t>
            </a:r>
            <a:r>
              <a:rPr lang="lv-LV" sz="1900" dirty="0" smtClean="0">
                <a:solidFill>
                  <a:schemeClr val="tx1"/>
                </a:solidFill>
              </a:rPr>
              <a:t> “</a:t>
            </a:r>
            <a:r>
              <a:rPr lang="lv-LV" sz="1900" dirty="0" err="1" smtClean="0">
                <a:solidFill>
                  <a:schemeClr val="tx1"/>
                </a:solidFill>
              </a:rPr>
              <a:t>our</a:t>
            </a:r>
            <a:r>
              <a:rPr lang="lv-LV" sz="1900" dirty="0" smtClean="0">
                <a:solidFill>
                  <a:schemeClr val="tx1"/>
                </a:solidFill>
              </a:rPr>
              <a:t>” </a:t>
            </a:r>
            <a:r>
              <a:rPr lang="lv-LV" sz="1900" dirty="0" err="1" smtClean="0">
                <a:solidFill>
                  <a:schemeClr val="tx1"/>
                </a:solidFill>
              </a:rPr>
              <a:t>athletes</a:t>
            </a:r>
            <a:r>
              <a:rPr lang="lv-LV" sz="1900" dirty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or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cooperate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with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Latvian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Biathlon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Federation</a:t>
            </a:r>
            <a:endParaRPr lang="lv-LV" sz="1900" dirty="0" smtClean="0">
              <a:solidFill>
                <a:schemeClr val="tx1"/>
              </a:solidFill>
            </a:endParaRPr>
          </a:p>
          <a:p>
            <a:pPr marL="722313" indent="-368300" algn="l">
              <a:buFont typeface="Arial" pitchFamily="34" charset="0"/>
              <a:buChar char="•"/>
            </a:pPr>
            <a:r>
              <a:rPr lang="lv-LV" sz="1900" dirty="0" err="1" smtClean="0">
                <a:solidFill>
                  <a:schemeClr val="tx1"/>
                </a:solidFill>
              </a:rPr>
              <a:t>Optimize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financing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of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National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Team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and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u="sng" dirty="0" smtClean="0">
                <a:solidFill>
                  <a:schemeClr val="tx1"/>
                </a:solidFill>
              </a:rPr>
              <a:t>UNITE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them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as</a:t>
            </a:r>
            <a:r>
              <a:rPr lang="lv-LV" sz="1900" dirty="0" smtClean="0">
                <a:solidFill>
                  <a:schemeClr val="tx1"/>
                </a:solidFill>
              </a:rPr>
              <a:t> a </a:t>
            </a:r>
            <a:r>
              <a:rPr lang="lv-LV" sz="1900" dirty="0" err="1" smtClean="0">
                <a:solidFill>
                  <a:schemeClr val="tx1"/>
                </a:solidFill>
              </a:rPr>
              <a:t>Real</a:t>
            </a:r>
            <a:r>
              <a:rPr lang="lv-LV" sz="1900" dirty="0" smtClean="0">
                <a:solidFill>
                  <a:schemeClr val="tx1"/>
                </a:solidFill>
              </a:rPr>
              <a:t> </a:t>
            </a:r>
            <a:r>
              <a:rPr lang="lv-LV" sz="1900" dirty="0" err="1" smtClean="0">
                <a:solidFill>
                  <a:schemeClr val="tx1"/>
                </a:solidFill>
              </a:rPr>
              <a:t>Team</a:t>
            </a:r>
            <a:endParaRPr lang="lv-LV" sz="1900" dirty="0" smtClean="0">
              <a:solidFill>
                <a:schemeClr val="tx1"/>
              </a:solidFill>
            </a:endParaRPr>
          </a:p>
          <a:p>
            <a:endParaRPr lang="lv-LV" dirty="0">
              <a:solidFill>
                <a:schemeClr val="tx1"/>
              </a:solidFill>
            </a:endParaRPr>
          </a:p>
        </p:txBody>
      </p:sp>
      <p:pic>
        <p:nvPicPr>
          <p:cNvPr id="4" name="Picture 3" descr="LSS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6296" y="0"/>
            <a:ext cx="1907704" cy="1526163"/>
          </a:xfrm>
          <a:prstGeom prst="rect">
            <a:avLst/>
          </a:prstGeom>
        </p:spPr>
      </p:pic>
      <p:pic>
        <p:nvPicPr>
          <p:cNvPr id="6" name="Picture 5" descr="infoski 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48264" y="6309320"/>
            <a:ext cx="1943100" cy="2762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51520" y="6381328"/>
            <a:ext cx="6552728" cy="1440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lv-LV" sz="300" dirty="0"/>
          </a:p>
        </p:txBody>
      </p:sp>
      <p:sp>
        <p:nvSpPr>
          <p:cNvPr id="8" name="TextBox 7"/>
          <p:cNvSpPr txBox="1"/>
          <p:nvPr/>
        </p:nvSpPr>
        <p:spPr>
          <a:xfrm>
            <a:off x="251520" y="188640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u="sng" dirty="0" smtClean="0">
                <a:solidFill>
                  <a:schemeClr val="tx1"/>
                </a:solidFill>
              </a:rPr>
              <a:t>NORDIC CROSS COUNTRY CONFERENCE 2015, OSLO</a:t>
            </a:r>
            <a:endParaRPr lang="lv-LV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8" y="836712"/>
            <a:ext cx="6120680" cy="650503"/>
          </a:xfrm>
        </p:spPr>
        <p:txBody>
          <a:bodyPr>
            <a:normAutofit/>
          </a:bodyPr>
          <a:lstStyle/>
          <a:p>
            <a:r>
              <a:rPr lang="lv-LV" sz="3200" b="1" dirty="0" smtClean="0"/>
              <a:t>FOCUS </a:t>
            </a:r>
            <a:r>
              <a:rPr lang="lv-LV" sz="3200" b="1" dirty="0" err="1" smtClean="0"/>
              <a:t>on</a:t>
            </a:r>
            <a:r>
              <a:rPr lang="lv-LV" sz="3200" b="1" dirty="0" smtClean="0"/>
              <a:t> YOUTH</a:t>
            </a:r>
            <a:endParaRPr lang="lv-LV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1484784"/>
            <a:ext cx="8063780" cy="4824536"/>
          </a:xfrm>
        </p:spPr>
        <p:txBody>
          <a:bodyPr>
            <a:normAutofit/>
          </a:bodyPr>
          <a:lstStyle/>
          <a:p>
            <a:pPr algn="l"/>
            <a:r>
              <a:rPr lang="lv-LV" sz="2400" u="sng" dirty="0" err="1" smtClean="0">
                <a:solidFill>
                  <a:schemeClr val="tx1"/>
                </a:solidFill>
              </a:rPr>
              <a:t>New</a:t>
            </a:r>
            <a:r>
              <a:rPr lang="lv-LV" sz="2400" u="sng" dirty="0" smtClean="0">
                <a:solidFill>
                  <a:schemeClr val="tx1"/>
                </a:solidFill>
              </a:rPr>
              <a:t> </a:t>
            </a:r>
            <a:r>
              <a:rPr lang="lv-LV" sz="2400" u="sng" dirty="0" err="1" smtClean="0">
                <a:solidFill>
                  <a:schemeClr val="tx1"/>
                </a:solidFill>
              </a:rPr>
              <a:t>talents</a:t>
            </a:r>
            <a:r>
              <a:rPr lang="lv-LV" sz="2400" u="sng" dirty="0" smtClean="0">
                <a:solidFill>
                  <a:schemeClr val="tx1"/>
                </a:solidFill>
              </a:rPr>
              <a:t> </a:t>
            </a:r>
            <a:r>
              <a:rPr lang="lv-LV" sz="2400" u="sng" dirty="0" err="1" smtClean="0">
                <a:solidFill>
                  <a:schemeClr val="tx1"/>
                </a:solidFill>
              </a:rPr>
              <a:t>on</a:t>
            </a:r>
            <a:r>
              <a:rPr lang="lv-LV" sz="2400" u="sng" dirty="0" smtClean="0">
                <a:solidFill>
                  <a:schemeClr val="tx1"/>
                </a:solidFill>
              </a:rPr>
              <a:t> </a:t>
            </a:r>
            <a:r>
              <a:rPr lang="lv-LV" sz="2400" u="sng" dirty="0" err="1" smtClean="0">
                <a:solidFill>
                  <a:schemeClr val="tx1"/>
                </a:solidFill>
              </a:rPr>
              <a:t>the</a:t>
            </a:r>
            <a:r>
              <a:rPr lang="lv-LV" sz="2400" u="sng" dirty="0" smtClean="0">
                <a:solidFill>
                  <a:schemeClr val="tx1"/>
                </a:solidFill>
              </a:rPr>
              <a:t> </a:t>
            </a:r>
            <a:r>
              <a:rPr lang="lv-LV" sz="2400" u="sng" dirty="0" err="1" smtClean="0">
                <a:solidFill>
                  <a:schemeClr val="tx1"/>
                </a:solidFill>
              </a:rPr>
              <a:t>horizon</a:t>
            </a:r>
            <a:endParaRPr lang="lv-LV" sz="2400" u="sng" dirty="0" smtClean="0">
              <a:solidFill>
                <a:schemeClr val="tx1"/>
              </a:solidFill>
            </a:endParaRPr>
          </a:p>
          <a:p>
            <a:pPr marL="722313" indent="-354013" algn="l">
              <a:buFont typeface="Arial" pitchFamily="34" charset="0"/>
              <a:buChar char="•"/>
            </a:pPr>
            <a:r>
              <a:rPr lang="lv-LV" sz="2000" dirty="0" err="1" smtClean="0">
                <a:solidFill>
                  <a:schemeClr val="tx1"/>
                </a:solidFill>
              </a:rPr>
              <a:t>Plenty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of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wins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on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Swedbank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Cup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serial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in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Estonia</a:t>
            </a:r>
            <a:endParaRPr lang="lv-LV" sz="2000" dirty="0" smtClean="0">
              <a:solidFill>
                <a:schemeClr val="tx1"/>
              </a:solidFill>
            </a:endParaRPr>
          </a:p>
          <a:p>
            <a:pPr marL="722313" indent="-354013" algn="l">
              <a:buFont typeface="Arial" pitchFamily="34" charset="0"/>
              <a:buChar char="•"/>
            </a:pPr>
            <a:r>
              <a:rPr lang="lv-LV" sz="2000" dirty="0" err="1" smtClean="0">
                <a:solidFill>
                  <a:schemeClr val="tx1"/>
                </a:solidFill>
              </a:rPr>
              <a:t>Good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job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with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children</a:t>
            </a:r>
            <a:r>
              <a:rPr lang="lv-LV" sz="2000" dirty="0" smtClean="0">
                <a:solidFill>
                  <a:schemeClr val="tx1"/>
                </a:solidFill>
              </a:rPr>
              <a:t> to </a:t>
            </a:r>
            <a:r>
              <a:rPr lang="lv-LV" sz="2000" dirty="0" err="1" smtClean="0">
                <a:solidFill>
                  <a:schemeClr val="tx1"/>
                </a:solidFill>
              </a:rPr>
              <a:t>improve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all-over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and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skiing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performance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in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Riga</a:t>
            </a:r>
            <a:r>
              <a:rPr lang="lv-LV" sz="2000" dirty="0" smtClean="0">
                <a:solidFill>
                  <a:schemeClr val="tx1"/>
                </a:solidFill>
              </a:rPr>
              <a:t>, Sigulda, Madona, </a:t>
            </a:r>
            <a:r>
              <a:rPr lang="lv-LV" sz="2000" dirty="0" err="1" smtClean="0">
                <a:solidFill>
                  <a:schemeClr val="tx1"/>
                </a:solidFill>
              </a:rPr>
              <a:t>Cesis</a:t>
            </a:r>
            <a:r>
              <a:rPr lang="lv-LV" sz="2000" dirty="0" smtClean="0">
                <a:solidFill>
                  <a:schemeClr val="tx1"/>
                </a:solidFill>
              </a:rPr>
              <a:t>, Talsi, </a:t>
            </a:r>
            <a:r>
              <a:rPr lang="lv-LV" sz="2000" dirty="0" err="1" smtClean="0">
                <a:solidFill>
                  <a:schemeClr val="tx1"/>
                </a:solidFill>
              </a:rPr>
              <a:t>etc</a:t>
            </a:r>
            <a:r>
              <a:rPr lang="lv-LV" sz="2000" dirty="0" smtClean="0">
                <a:solidFill>
                  <a:schemeClr val="tx1"/>
                </a:solidFill>
              </a:rPr>
              <a:t>.</a:t>
            </a:r>
          </a:p>
          <a:p>
            <a:pPr marL="722313" indent="-354013" algn="l">
              <a:buFont typeface="Arial" pitchFamily="34" charset="0"/>
              <a:buChar char="•"/>
            </a:pPr>
            <a:r>
              <a:rPr lang="lv-LV" sz="2000" dirty="0" err="1" smtClean="0">
                <a:solidFill>
                  <a:schemeClr val="tx1"/>
                </a:solidFill>
              </a:rPr>
              <a:t>Great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performance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of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several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athletes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in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their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mid-teen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years</a:t>
            </a:r>
            <a:endParaRPr lang="lv-LV" sz="2000" dirty="0" smtClean="0">
              <a:solidFill>
                <a:schemeClr val="tx1"/>
              </a:solidFill>
            </a:endParaRPr>
          </a:p>
          <a:p>
            <a:pPr marL="722313" indent="-354013" algn="l">
              <a:buFont typeface="Arial" pitchFamily="34" charset="0"/>
              <a:buChar char="•"/>
            </a:pPr>
            <a:r>
              <a:rPr lang="lv-LV" sz="2000" dirty="0" err="1" smtClean="0">
                <a:solidFill>
                  <a:schemeClr val="tx1"/>
                </a:solidFill>
              </a:rPr>
              <a:t>Poor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attendance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of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Latvian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athletes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on</a:t>
            </a:r>
            <a:r>
              <a:rPr lang="lv-LV" sz="2000" dirty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Scandinavian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</a:rPr>
              <a:t>Cup</a:t>
            </a:r>
            <a:r>
              <a:rPr lang="lv-LV" sz="20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lv-LV" sz="2400" u="sng" dirty="0" err="1" smtClean="0">
                <a:solidFill>
                  <a:schemeClr val="tx1"/>
                </a:solidFill>
              </a:rPr>
              <a:t>We</a:t>
            </a:r>
            <a:r>
              <a:rPr lang="lv-LV" sz="2400" u="sng" dirty="0" smtClean="0">
                <a:solidFill>
                  <a:schemeClr val="tx1"/>
                </a:solidFill>
              </a:rPr>
              <a:t> </a:t>
            </a:r>
            <a:r>
              <a:rPr lang="lv-LV" sz="2400" u="sng" dirty="0" err="1" smtClean="0">
                <a:solidFill>
                  <a:schemeClr val="tx1"/>
                </a:solidFill>
              </a:rPr>
              <a:t>have</a:t>
            </a:r>
            <a:r>
              <a:rPr lang="lv-LV" sz="2400" u="sng" dirty="0" smtClean="0">
                <a:solidFill>
                  <a:schemeClr val="tx1"/>
                </a:solidFill>
              </a:rPr>
              <a:t> to </a:t>
            </a:r>
            <a:r>
              <a:rPr lang="lv-LV" sz="2400" u="sng" dirty="0" err="1" smtClean="0">
                <a:solidFill>
                  <a:schemeClr val="tx1"/>
                </a:solidFill>
              </a:rPr>
              <a:t>create</a:t>
            </a:r>
            <a:r>
              <a:rPr lang="lv-LV" sz="2400" u="sng" dirty="0" smtClean="0">
                <a:solidFill>
                  <a:schemeClr val="tx1"/>
                </a:solidFill>
              </a:rPr>
              <a:t> </a:t>
            </a:r>
            <a:r>
              <a:rPr lang="lv-LV" sz="2400" u="sng" dirty="0" err="1" smtClean="0">
                <a:solidFill>
                  <a:schemeClr val="tx1"/>
                </a:solidFill>
              </a:rPr>
              <a:t>long</a:t>
            </a:r>
            <a:r>
              <a:rPr lang="lv-LV" sz="2400" u="sng" dirty="0" smtClean="0">
                <a:solidFill>
                  <a:schemeClr val="tx1"/>
                </a:solidFill>
              </a:rPr>
              <a:t> term </a:t>
            </a:r>
            <a:r>
              <a:rPr lang="lv-LV" sz="2400" u="sng" dirty="0" err="1" smtClean="0">
                <a:solidFill>
                  <a:schemeClr val="tx1"/>
                </a:solidFill>
              </a:rPr>
              <a:t>youth</a:t>
            </a:r>
            <a:r>
              <a:rPr lang="lv-LV" sz="2400" u="sng" dirty="0" smtClean="0">
                <a:solidFill>
                  <a:schemeClr val="tx1"/>
                </a:solidFill>
              </a:rPr>
              <a:t> </a:t>
            </a:r>
            <a:r>
              <a:rPr lang="lv-LV" sz="2400" u="sng" dirty="0" err="1" smtClean="0">
                <a:solidFill>
                  <a:schemeClr val="tx1"/>
                </a:solidFill>
              </a:rPr>
              <a:t>development</a:t>
            </a:r>
            <a:r>
              <a:rPr lang="lv-LV" sz="2400" u="sng" dirty="0">
                <a:solidFill>
                  <a:schemeClr val="tx1"/>
                </a:solidFill>
              </a:rPr>
              <a:t> </a:t>
            </a:r>
            <a:r>
              <a:rPr lang="lv-LV" sz="2400" u="sng" dirty="0" err="1" smtClean="0">
                <a:solidFill>
                  <a:schemeClr val="tx1"/>
                </a:solidFill>
              </a:rPr>
              <a:t>and</a:t>
            </a:r>
            <a:r>
              <a:rPr lang="lv-LV" sz="2400" u="sng" dirty="0" smtClean="0">
                <a:solidFill>
                  <a:schemeClr val="tx1"/>
                </a:solidFill>
              </a:rPr>
              <a:t> </a:t>
            </a:r>
            <a:r>
              <a:rPr lang="lv-LV" sz="2400" u="sng" dirty="0" err="1" smtClean="0">
                <a:solidFill>
                  <a:schemeClr val="tx1"/>
                </a:solidFill>
              </a:rPr>
              <a:t>support</a:t>
            </a:r>
            <a:r>
              <a:rPr lang="lv-LV" sz="2400" u="sng" dirty="0" smtClean="0">
                <a:solidFill>
                  <a:schemeClr val="tx1"/>
                </a:solidFill>
              </a:rPr>
              <a:t> </a:t>
            </a:r>
            <a:r>
              <a:rPr lang="lv-LV" sz="2400" u="sng" dirty="0" err="1" smtClean="0">
                <a:solidFill>
                  <a:schemeClr val="tx1"/>
                </a:solidFill>
              </a:rPr>
              <a:t>system</a:t>
            </a:r>
            <a:r>
              <a:rPr lang="lv-LV" sz="2400" u="sng" dirty="0" smtClean="0">
                <a:solidFill>
                  <a:schemeClr val="tx1"/>
                </a:solidFill>
              </a:rPr>
              <a:t>!</a:t>
            </a:r>
          </a:p>
          <a:p>
            <a:endParaRPr lang="lv-LV" dirty="0">
              <a:solidFill>
                <a:schemeClr val="tx1"/>
              </a:solidFill>
            </a:endParaRPr>
          </a:p>
        </p:txBody>
      </p:sp>
      <p:pic>
        <p:nvPicPr>
          <p:cNvPr id="4" name="Picture 3" descr="LSS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6296" y="0"/>
            <a:ext cx="1907704" cy="1526163"/>
          </a:xfrm>
          <a:prstGeom prst="rect">
            <a:avLst/>
          </a:prstGeom>
        </p:spPr>
      </p:pic>
      <p:pic>
        <p:nvPicPr>
          <p:cNvPr id="6" name="Picture 5" descr="infoski 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48264" y="6309320"/>
            <a:ext cx="1943100" cy="2762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51520" y="6381328"/>
            <a:ext cx="6552728" cy="1440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lv-LV" sz="300" dirty="0"/>
          </a:p>
        </p:txBody>
      </p:sp>
      <p:sp>
        <p:nvSpPr>
          <p:cNvPr id="8" name="TextBox 7"/>
          <p:cNvSpPr txBox="1"/>
          <p:nvPr/>
        </p:nvSpPr>
        <p:spPr>
          <a:xfrm>
            <a:off x="251520" y="188640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u="sng" dirty="0" smtClean="0">
                <a:solidFill>
                  <a:schemeClr val="tx1"/>
                </a:solidFill>
              </a:rPr>
              <a:t>NORDIC CROSS COUNTRY CONFERENCE 2015, OSLO</a:t>
            </a:r>
            <a:endParaRPr lang="lv-LV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3784</TotalTime>
  <Words>474</Words>
  <Application>Microsoft Office PowerPoint</Application>
  <PresentationFormat>On-screen Show (4:3)</PresentationFormat>
  <Paragraphs>71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NORDIC CROSS COUNTRY CONFERENCE 2015: REPORT OF LATVIA</vt:lpstr>
      <vt:lpstr>2014/2015 SEASON  IN NATIONAL LEVEL</vt:lpstr>
      <vt:lpstr>PowerPoint Presentation</vt:lpstr>
      <vt:lpstr>1st time FIS NC in Vietalva homologated courses</vt:lpstr>
      <vt:lpstr>NATIONAL TEAM SEASON 2014/2015</vt:lpstr>
      <vt:lpstr>SCANDINAVIAN CUP</vt:lpstr>
      <vt:lpstr>SEASON 2015/2016</vt:lpstr>
      <vt:lpstr>BEHIND THE SCENES</vt:lpstr>
      <vt:lpstr>FOCUS on YOUTH</vt:lpstr>
      <vt:lpstr>THANK YOU &amp; WISH YOU PRODUCTIVE TRAINNING IN SUMMER!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janka.del</dc:creator>
  <cp:lastModifiedBy>MN</cp:lastModifiedBy>
  <cp:revision>39</cp:revision>
  <dcterms:created xsi:type="dcterms:W3CDTF">2015-05-08T18:05:27Z</dcterms:created>
  <dcterms:modified xsi:type="dcterms:W3CDTF">2015-05-11T15:18:01Z</dcterms:modified>
</cp:coreProperties>
</file>